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3" r:id="rId26"/>
    <p:sldId id="303" r:id="rId27"/>
    <p:sldId id="302" r:id="rId28"/>
    <p:sldId id="304" r:id="rId29"/>
    <p:sldId id="305" r:id="rId30"/>
    <p:sldId id="306" r:id="rId31"/>
    <p:sldId id="295" r:id="rId32"/>
    <p:sldId id="297" r:id="rId33"/>
    <p:sldId id="296" r:id="rId34"/>
    <p:sldId id="284" r:id="rId35"/>
    <p:sldId id="285" r:id="rId36"/>
    <p:sldId id="286" r:id="rId37"/>
    <p:sldId id="287" r:id="rId38"/>
    <p:sldId id="290" r:id="rId39"/>
    <p:sldId id="298" r:id="rId40"/>
    <p:sldId id="299" r:id="rId41"/>
    <p:sldId id="293" r:id="rId42"/>
    <p:sldId id="288" r:id="rId43"/>
    <p:sldId id="294" r:id="rId44"/>
    <p:sldId id="291" r:id="rId45"/>
    <p:sldId id="292" r:id="rId46"/>
    <p:sldId id="300" r:id="rId47"/>
    <p:sldId id="301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43" r:id="rId80"/>
    <p:sldId id="338" r:id="rId81"/>
    <p:sldId id="344" r:id="rId82"/>
    <p:sldId id="339" r:id="rId83"/>
    <p:sldId id="340" r:id="rId84"/>
    <p:sldId id="341" r:id="rId85"/>
    <p:sldId id="342" r:id="rId86"/>
    <p:sldId id="345" r:id="rId87"/>
    <p:sldId id="346" r:id="rId88"/>
    <p:sldId id="347" r:id="rId89"/>
    <p:sldId id="348" r:id="rId90"/>
    <p:sldId id="349" r:id="rId91"/>
    <p:sldId id="350" r:id="rId92"/>
    <p:sldId id="352" r:id="rId93"/>
    <p:sldId id="353" r:id="rId94"/>
    <p:sldId id="354" r:id="rId95"/>
    <p:sldId id="355" r:id="rId96"/>
    <p:sldId id="356" r:id="rId97"/>
    <p:sldId id="357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71" r:id="rId108"/>
    <p:sldId id="369" r:id="rId109"/>
    <p:sldId id="368" r:id="rId110"/>
    <p:sldId id="370" r:id="rId111"/>
    <p:sldId id="372" r:id="rId112"/>
    <p:sldId id="373" r:id="rId113"/>
    <p:sldId id="374" r:id="rId114"/>
    <p:sldId id="375" r:id="rId115"/>
    <p:sldId id="376" r:id="rId116"/>
    <p:sldId id="378" r:id="rId117"/>
    <p:sldId id="379" r:id="rId118"/>
    <p:sldId id="389" r:id="rId119"/>
    <p:sldId id="391" r:id="rId120"/>
    <p:sldId id="392" r:id="rId121"/>
    <p:sldId id="393" r:id="rId122"/>
    <p:sldId id="380" r:id="rId123"/>
    <p:sldId id="381" r:id="rId124"/>
    <p:sldId id="396" r:id="rId125"/>
    <p:sldId id="382" r:id="rId126"/>
    <p:sldId id="383" r:id="rId127"/>
    <p:sldId id="385" r:id="rId128"/>
    <p:sldId id="386" r:id="rId129"/>
    <p:sldId id="387" r:id="rId130"/>
    <p:sldId id="390" r:id="rId131"/>
    <p:sldId id="394" r:id="rId132"/>
    <p:sldId id="388" r:id="rId133"/>
    <p:sldId id="395" r:id="rId134"/>
    <p:sldId id="397" r:id="rId135"/>
    <p:sldId id="398" r:id="rId136"/>
    <p:sldId id="399" r:id="rId137"/>
    <p:sldId id="400" r:id="rId138"/>
    <p:sldId id="401" r:id="rId139"/>
    <p:sldId id="402" r:id="rId140"/>
    <p:sldId id="403" r:id="rId141"/>
    <p:sldId id="404" r:id="rId1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D1684-CBDC-4CEE-B3DE-201386F60EA5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44758-8287-44C4-8F4D-9AA69C9235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18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44758-8287-44C4-8F4D-9AA69C9235F7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14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26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8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59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33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476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39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143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652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16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53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76B8A-1E95-44DF-AB6A-5D7DB949BBEF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07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76B8A-1E95-44DF-AB6A-5D7DB949BBEF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DB2C4-047E-4D42-AE49-9E2A1576A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37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8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3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notesSlide" Target="../notesSlides/notesSlide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8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83.png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153274" y="22666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cdc2017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D!=0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noise=20%</a:t>
            </a:r>
          </a:p>
          <a:p>
            <a:r>
              <a:rPr lang="en-US" altLang="zh-CN" dirty="0"/>
              <a:t>Averaged over 500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C7DC64-A2E4-4BC5-8BFC-6865E6D2C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178" y="279340"/>
            <a:ext cx="9652717" cy="593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48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4" y="695897"/>
            <a:ext cx="21315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Batch=500</a:t>
            </a:r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42368E-A86C-4B7E-9191-634B49E4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132" y="154004"/>
            <a:ext cx="10114227" cy="605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679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=1vs2| Qu=1,2 |C only observe 2 </a:t>
            </a:r>
            <a:r>
              <a:rPr lang="en-US" altLang="zh-CN" dirty="0" err="1"/>
              <a:t>vel|O</a:t>
            </a:r>
            <a:r>
              <a:rPr lang="en-US" altLang="zh-CN" dirty="0"/>
              <a:t> never full col rank |2 output 4 states, </a:t>
            </a:r>
            <a:r>
              <a:rPr lang="en-US" altLang="zh-CN" dirty="0" err="1"/>
              <a:t>qu</a:t>
            </a:r>
            <a:r>
              <a:rPr lang="en-US" altLang="zh-CN" dirty="0"/>
              <a:t>&gt;2, similar, no warning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0" y="3059668"/>
            <a:ext cx="1183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=3| Qu=1,2,3,4 | C only observe 2 </a:t>
            </a:r>
            <a:r>
              <a:rPr lang="en-US" altLang="zh-CN" dirty="0" err="1"/>
              <a:t>vel|O</a:t>
            </a:r>
            <a:r>
              <a:rPr lang="en-US" altLang="zh-CN" dirty="0"/>
              <a:t> never full col rank | 2 output 4 </a:t>
            </a:r>
            <a:r>
              <a:rPr lang="en-US" altLang="zh-CN" dirty="0" err="1"/>
              <a:t>states,lqr</a:t>
            </a:r>
            <a:r>
              <a:rPr lang="en-US" altLang="zh-CN" dirty="0"/>
              <a:t> </a:t>
            </a:r>
            <a:r>
              <a:rPr lang="en-US" altLang="zh-CN" dirty="0" err="1"/>
              <a:t>fails|for</a:t>
            </a:r>
            <a:r>
              <a:rPr lang="en-US" altLang="zh-CN" dirty="0"/>
              <a:t> q&gt;3 prediction and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01F75E-9822-405B-8730-1094CBF8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530" y="711040"/>
            <a:ext cx="5889470" cy="22000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C650D03-F6E4-42AC-ACD9-06019ED2A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11040"/>
            <a:ext cx="5806086" cy="22803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13F8A6-7EB0-4824-94FC-42B84951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91388"/>
            <a:ext cx="3593433" cy="27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616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Qu=1vs2 |C =[0.3 0.4 0.5 0.6]|q=4 O full col rank |1 output 4 states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622FC3-B4D4-4703-8AE6-61E57E563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509"/>
            <a:ext cx="6010748" cy="22838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5F2BD6-367D-499F-B818-D2EB74937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01509"/>
            <a:ext cx="6101872" cy="22647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7F85F7E-2A38-4A3D-8EB4-88E36A3A1411}"/>
              </a:ext>
            </a:extLst>
          </p:cNvPr>
          <p:cNvSpPr txBox="1"/>
          <p:nvPr/>
        </p:nvSpPr>
        <p:spPr>
          <a:xfrm>
            <a:off x="-2" y="3115211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 |C =[0.3 0.4 0.5 0.6]|q=4 O full col rank |1 output 4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</a:t>
            </a:r>
            <a:r>
              <a:rPr lang="en-US" altLang="zh-CN" dirty="0" err="1"/>
              <a:t>fails|q</a:t>
            </a:r>
            <a:r>
              <a:rPr lang="en-US" altLang="zh-CN" dirty="0"/>
              <a:t>&gt;=3, prediction OK but </a:t>
            </a:r>
            <a:r>
              <a:rPr lang="en-US" altLang="zh-CN" dirty="0" err="1"/>
              <a:t>lqr</a:t>
            </a:r>
            <a:r>
              <a:rPr lang="en-US" altLang="zh-CN" dirty="0"/>
              <a:t> fails, no warning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77F77B-D90A-403E-A08D-E4AA08741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973341"/>
            <a:ext cx="5758614" cy="21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895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B8DCC4-D21D-4F39-8F59-3CEBF1EF5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01" y="1896058"/>
            <a:ext cx="5019675" cy="3790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963BB07-7CD6-451D-9B40-B121B69E3050}"/>
              </a:ext>
            </a:extLst>
          </p:cNvPr>
          <p:cNvSpPr txBox="1"/>
          <p:nvPr/>
        </p:nvSpPr>
        <p:spPr>
          <a:xfrm>
            <a:off x="905069" y="354563"/>
            <a:ext cx="191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Q=4,qu=3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9548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</a:t>
            </a:r>
            <a:r>
              <a:rPr lang="en-US" altLang="zh-CN" dirty="0" err="1"/>
              <a:t>Qx</a:t>
            </a:r>
            <a:r>
              <a:rPr lang="en-US" altLang="zh-CN" dirty="0"/>
              <a:t>=1| Qu=1vs2 |C=I|3 output 3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worse</a:t>
            </a:r>
            <a:r>
              <a:rPr lang="zh-CN" altLang="en-US" dirty="0"/>
              <a:t>，</a:t>
            </a:r>
            <a:r>
              <a:rPr lang="en-US" altLang="zh-CN" dirty="0"/>
              <a:t>prediction perfect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3D21A6-F8D5-4296-B8C6-2E3D8895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39870"/>
            <a:ext cx="5519192" cy="21663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7B4706-001C-4651-ADBA-CEC1226A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525" y="539870"/>
            <a:ext cx="5630779" cy="21872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97F2D24-2B0A-4949-8FDE-8AEBE2B6F7B0}"/>
              </a:ext>
            </a:extLst>
          </p:cNvPr>
          <p:cNvSpPr txBox="1"/>
          <p:nvPr/>
        </p:nvSpPr>
        <p:spPr>
          <a:xfrm>
            <a:off x="-76201" y="2897707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</a:t>
            </a:r>
            <a:r>
              <a:rPr lang="en-US" altLang="zh-CN" dirty="0" err="1"/>
              <a:t>Qx</a:t>
            </a:r>
            <a:r>
              <a:rPr lang="en-US" altLang="zh-CN" dirty="0"/>
              <a:t>=2,3| </a:t>
            </a:r>
            <a:r>
              <a:rPr lang="en-US" altLang="zh-CN" dirty="0" err="1"/>
              <a:t>qu</a:t>
            </a:r>
            <a:r>
              <a:rPr lang="en-US" altLang="zh-CN" dirty="0"/>
              <a:t>=1,2…|C=I|3 output 3 </a:t>
            </a:r>
            <a:r>
              <a:rPr lang="en-US" altLang="zh-CN" dirty="0" err="1"/>
              <a:t>states,lqr</a:t>
            </a:r>
            <a:r>
              <a:rPr lang="en-US" altLang="zh-CN" dirty="0"/>
              <a:t> bad</a:t>
            </a:r>
            <a:r>
              <a:rPr lang="zh-CN" altLang="en-US" dirty="0"/>
              <a:t>，</a:t>
            </a:r>
            <a:r>
              <a:rPr lang="en-US" altLang="zh-CN" dirty="0"/>
              <a:t>prediction </a:t>
            </a:r>
            <a:r>
              <a:rPr lang="en-US" altLang="zh-CN" dirty="0" err="1"/>
              <a:t>perfect|increase</a:t>
            </a:r>
            <a:r>
              <a:rPr lang="en-US" altLang="zh-CN" dirty="0"/>
              <a:t> </a:t>
            </a:r>
            <a:r>
              <a:rPr lang="en-US" altLang="zh-CN" dirty="0" err="1"/>
              <a:t>qx</a:t>
            </a:r>
            <a:r>
              <a:rPr lang="en-US" altLang="zh-CN" dirty="0"/>
              <a:t>, </a:t>
            </a:r>
            <a:r>
              <a:rPr lang="en-US" altLang="zh-CN" dirty="0" err="1"/>
              <a:t>qu</a:t>
            </a:r>
            <a:r>
              <a:rPr lang="en-US" altLang="zh-CN" dirty="0"/>
              <a:t>, prediction and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517C06-62A3-475A-826B-0DB746790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62756"/>
            <a:ext cx="6444288" cy="24096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A5C90B-E103-4D8C-95FF-F1259615A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911" y="3544038"/>
            <a:ext cx="2982006" cy="24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544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</a:t>
            </a:r>
            <a:r>
              <a:rPr lang="en-US" altLang="zh-CN" dirty="0" err="1"/>
              <a:t>Qx</a:t>
            </a:r>
            <a:r>
              <a:rPr lang="en-US" altLang="zh-CN" dirty="0"/>
              <a:t>=1| Qu=1vs4 |C=[1 0 0]|q=3 O full col rank|1 output 3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bad</a:t>
            </a:r>
            <a:r>
              <a:rPr lang="zh-CN" altLang="en-US" dirty="0"/>
              <a:t>，</a:t>
            </a:r>
            <a:r>
              <a:rPr lang="en-US" altLang="zh-CN" dirty="0"/>
              <a:t>prediction </a:t>
            </a:r>
            <a:r>
              <a:rPr lang="en-US" altLang="zh-CN" dirty="0" err="1"/>
              <a:t>better|same</a:t>
            </a:r>
            <a:r>
              <a:rPr lang="en-US" altLang="zh-CN" dirty="0"/>
              <a:t> for </a:t>
            </a:r>
            <a:r>
              <a:rPr lang="en-US" altLang="zh-CN" dirty="0" err="1"/>
              <a:t>qx</a:t>
            </a:r>
            <a:r>
              <a:rPr lang="en-US" altLang="zh-CN" dirty="0"/>
              <a:t>=2,3,4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7F2D24-2B0A-4949-8FDE-8AEBE2B6F7B0}"/>
              </a:ext>
            </a:extLst>
          </p:cNvPr>
          <p:cNvSpPr txBox="1"/>
          <p:nvPr/>
        </p:nvSpPr>
        <p:spPr>
          <a:xfrm>
            <a:off x="-1" y="2915773"/>
            <a:ext cx="861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similar results for C=[1 2 1]|q=3 O full col rank |1 output 3 states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635BDC-8858-4C14-BCA9-54802E4D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539870"/>
            <a:ext cx="5926054" cy="22788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887AF7-1A48-4290-9A07-86667FE3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9870"/>
            <a:ext cx="5714106" cy="22788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B43373B-87B1-4DA1-B323-3EDC9DB29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508" y="3751536"/>
            <a:ext cx="5997492" cy="23076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DBFE438-FBFE-4ED1-8D52-E69CBEB1A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51535"/>
            <a:ext cx="5985924" cy="230761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46F0C02-323D-42A7-839B-393E41BDF1A7}"/>
              </a:ext>
            </a:extLst>
          </p:cNvPr>
          <p:cNvSpPr txBox="1"/>
          <p:nvPr/>
        </p:nvSpPr>
        <p:spPr>
          <a:xfrm>
            <a:off x="120316" y="6266256"/>
            <a:ext cx="861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similar results for C=[1 0 0;0 1 0]|q=2 O full col rank |2 output 3 states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0225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497306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</a:t>
            </a:r>
            <a:r>
              <a:rPr lang="en-US" altLang="zh-CN" dirty="0" err="1"/>
              <a:t>Qx</a:t>
            </a:r>
            <a:r>
              <a:rPr lang="en-US" altLang="zh-CN" dirty="0"/>
              <a:t>=1| Qu=1vs4 |C=[1 0 0;0 0 1]|q=2 O full col rank|2 output 3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bad</a:t>
            </a:r>
            <a:r>
              <a:rPr lang="zh-CN" altLang="en-US" dirty="0"/>
              <a:t>，</a:t>
            </a:r>
            <a:r>
              <a:rPr lang="en-US" altLang="zh-CN" dirty="0"/>
              <a:t>prediction better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B596E6-CEC1-4BFB-9268-4416E871E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192"/>
            <a:ext cx="5767137" cy="21956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B101DE-DB8F-4A49-B7F0-72222F7E8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653" y="1052192"/>
            <a:ext cx="5847347" cy="22620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8CCAA8-8950-4082-A026-D8B77D211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3546"/>
            <a:ext cx="2890535" cy="219569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6AA3DE8-AD1C-4E8C-9C70-05DC0F717D93}"/>
              </a:ext>
            </a:extLst>
          </p:cNvPr>
          <p:cNvSpPr txBox="1"/>
          <p:nvPr/>
        </p:nvSpPr>
        <p:spPr>
          <a:xfrm>
            <a:off x="-2" y="3425448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</a:t>
            </a:r>
            <a:r>
              <a:rPr lang="en-US" altLang="zh-CN" dirty="0" err="1"/>
              <a:t>Qx</a:t>
            </a:r>
            <a:r>
              <a:rPr lang="en-US" altLang="zh-CN" dirty="0"/>
              <a:t>&gt;1| all </a:t>
            </a:r>
            <a:r>
              <a:rPr lang="en-US" altLang="zh-CN" dirty="0" err="1"/>
              <a:t>Qu|C</a:t>
            </a:r>
            <a:r>
              <a:rPr lang="en-US" altLang="zh-CN" dirty="0"/>
              <a:t>=[1 0 0;0 0 1]|q=2 O full col rank|2 output 3 </a:t>
            </a:r>
            <a:r>
              <a:rPr lang="en-US" altLang="zh-CN" dirty="0" err="1"/>
              <a:t>states|lqr</a:t>
            </a:r>
            <a:r>
              <a:rPr lang="en-US" altLang="zh-CN" dirty="0"/>
              <a:t> bad</a:t>
            </a:r>
            <a:r>
              <a:rPr lang="zh-CN" altLang="en-US" dirty="0"/>
              <a:t>，</a:t>
            </a:r>
            <a:r>
              <a:rPr lang="en-US" altLang="zh-CN" dirty="0"/>
              <a:t>prediction perfect|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8B8B83-2AA6-46DE-9275-0DB678A82F62}"/>
              </a:ext>
            </a:extLst>
          </p:cNvPr>
          <p:cNvSpPr txBox="1"/>
          <p:nvPr/>
        </p:nvSpPr>
        <p:spPr>
          <a:xfrm>
            <a:off x="0" y="6304003"/>
            <a:ext cx="861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| similar results for C=[1 0 0;0 1 1]|q=2 O full col rank |2 output 3 states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BC8946-8348-44A1-9A57-1EA3CDACB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796" y="4093301"/>
            <a:ext cx="2570246" cy="19759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F067CC-54C7-44F1-9B2D-BA8DF6FFDB07}"/>
              </a:ext>
            </a:extLst>
          </p:cNvPr>
          <p:cNvSpPr txBox="1"/>
          <p:nvPr/>
        </p:nvSpPr>
        <p:spPr>
          <a:xfrm>
            <a:off x="6641432" y="4178968"/>
            <a:ext cx="177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Qx</a:t>
            </a:r>
            <a:r>
              <a:rPr lang="en-US" altLang="zh-CN" dirty="0"/>
              <a:t>=1,qu=2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79829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B66893E-48FD-44A7-8EE0-F90BE369991F}"/>
              </a:ext>
            </a:extLst>
          </p:cNvPr>
          <p:cNvSpPr txBox="1"/>
          <p:nvPr/>
        </p:nvSpPr>
        <p:spPr>
          <a:xfrm>
            <a:off x="485192" y="447869"/>
            <a:ext cx="181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</a:t>
            </a:r>
            <a:r>
              <a:rPr lang="en-US" altLang="zh-CN" dirty="0" err="1"/>
              <a:t>lti</a:t>
            </a:r>
            <a:r>
              <a:rPr lang="en-US" altLang="zh-CN" dirty="0"/>
              <a:t> unstable only vel q=2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834E7AE-B260-4DEB-ACC1-C9CB0DCA2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2" y="1806241"/>
            <a:ext cx="50387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399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B66893E-48FD-44A7-8EE0-F90BE369991F}"/>
              </a:ext>
            </a:extLst>
          </p:cNvPr>
          <p:cNvSpPr txBox="1"/>
          <p:nvPr/>
        </p:nvSpPr>
        <p:spPr>
          <a:xfrm>
            <a:off x="485192" y="447869"/>
            <a:ext cx="181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</a:t>
            </a:r>
            <a:r>
              <a:rPr lang="en-US" altLang="zh-CN" dirty="0" err="1"/>
              <a:t>lti</a:t>
            </a:r>
            <a:r>
              <a:rPr lang="en-US" altLang="zh-CN" dirty="0"/>
              <a:t> stable only vel q=2 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891298-0766-42FB-B27A-E03DF1C20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1" y="1918208"/>
            <a:ext cx="50768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492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B66893E-48FD-44A7-8EE0-F90BE369991F}"/>
              </a:ext>
            </a:extLst>
          </p:cNvPr>
          <p:cNvSpPr txBox="1"/>
          <p:nvPr/>
        </p:nvSpPr>
        <p:spPr>
          <a:xfrm>
            <a:off x="485192" y="447869"/>
            <a:ext cx="2575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 nonlinear only vel q=2 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B1B0FF-4EE1-4C81-AAAD-0891CF3DA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466850"/>
            <a:ext cx="48768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08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B66893E-48FD-44A7-8EE0-F90BE369991F}"/>
              </a:ext>
            </a:extLst>
          </p:cNvPr>
          <p:cNvSpPr txBox="1"/>
          <p:nvPr/>
        </p:nvSpPr>
        <p:spPr>
          <a:xfrm>
            <a:off x="485192" y="447869"/>
            <a:ext cx="181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</a:t>
            </a:r>
            <a:r>
              <a:rPr lang="en-US" altLang="zh-CN" dirty="0" err="1"/>
              <a:t>lti</a:t>
            </a:r>
            <a:r>
              <a:rPr lang="en-US" altLang="zh-CN" dirty="0"/>
              <a:t> stable only vel q=2 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2E2C44-886B-457B-BD4F-ADF9A8045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262" y="1485900"/>
            <a:ext cx="49434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6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First 500 steps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851A9A-7CD3-4A2C-806D-5B25465B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896" y="695897"/>
            <a:ext cx="7144096" cy="553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448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B66893E-48FD-44A7-8EE0-F90BE369991F}"/>
              </a:ext>
            </a:extLst>
          </p:cNvPr>
          <p:cNvSpPr txBox="1"/>
          <p:nvPr/>
        </p:nvSpPr>
        <p:spPr>
          <a:xfrm>
            <a:off x="485192" y="447869"/>
            <a:ext cx="216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nonlinear only vel q=2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A24B55-E8D6-4598-B66F-4C7DC2FCC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1538287"/>
            <a:ext cx="50101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888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0F449A-2462-4EE5-B924-73D6256C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781175"/>
            <a:ext cx="4838700" cy="3752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F481D3-8ACC-4FE2-835A-B5EC28434E9A}"/>
              </a:ext>
            </a:extLst>
          </p:cNvPr>
          <p:cNvSpPr txBox="1"/>
          <p:nvPr/>
        </p:nvSpPr>
        <p:spPr>
          <a:xfrm>
            <a:off x="223935" y="317241"/>
            <a:ext cx="2220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Lqg</a:t>
            </a:r>
            <a:r>
              <a:rPr lang="en-US" altLang="zh-CN" dirty="0"/>
              <a:t> nonzero </a:t>
            </a:r>
            <a:r>
              <a:rPr lang="en-US" altLang="zh-CN" dirty="0" err="1"/>
              <a:t>init</a:t>
            </a:r>
            <a:r>
              <a:rPr lang="en-US" altLang="zh-CN" dirty="0"/>
              <a:t> noiseless</a:t>
            </a:r>
          </a:p>
          <a:p>
            <a:r>
              <a:rPr lang="en-US" altLang="zh-CN" dirty="0"/>
              <a:t>Only pos</a:t>
            </a:r>
          </a:p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CC130B-B633-4499-AC7D-47D92A479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140" y="1676400"/>
            <a:ext cx="4895850" cy="38576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380485-488B-45E9-AD48-C08D219E4B00}"/>
              </a:ext>
            </a:extLst>
          </p:cNvPr>
          <p:cNvSpPr txBox="1"/>
          <p:nvPr/>
        </p:nvSpPr>
        <p:spPr>
          <a:xfrm>
            <a:off x="7094376" y="317240"/>
            <a:ext cx="2220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Lqg</a:t>
            </a:r>
            <a:r>
              <a:rPr lang="en-US" altLang="zh-CN" dirty="0"/>
              <a:t> nonzero </a:t>
            </a:r>
            <a:r>
              <a:rPr lang="en-US" altLang="zh-CN" dirty="0" err="1"/>
              <a:t>init</a:t>
            </a:r>
            <a:r>
              <a:rPr lang="en-US" altLang="zh-CN" dirty="0"/>
              <a:t> noiseless</a:t>
            </a:r>
          </a:p>
          <a:p>
            <a:r>
              <a:rPr lang="en-US" altLang="zh-CN" dirty="0"/>
              <a:t>Only vel</a:t>
            </a:r>
          </a:p>
          <a:p>
            <a:r>
              <a:rPr lang="en-US" altLang="zh-CN" dirty="0"/>
              <a:t>pendulum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03323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4F481D3-8ACC-4FE2-835A-B5EC28434E9A}"/>
              </a:ext>
            </a:extLst>
          </p:cNvPr>
          <p:cNvSpPr txBox="1"/>
          <p:nvPr/>
        </p:nvSpPr>
        <p:spPr>
          <a:xfrm>
            <a:off x="223934" y="317241"/>
            <a:ext cx="2927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Lqg</a:t>
            </a:r>
            <a:r>
              <a:rPr lang="en-US" altLang="zh-CN" dirty="0"/>
              <a:t> zero </a:t>
            </a:r>
            <a:r>
              <a:rPr lang="en-US" altLang="zh-CN" dirty="0" err="1"/>
              <a:t>init</a:t>
            </a:r>
            <a:r>
              <a:rPr lang="en-US" altLang="zh-CN" dirty="0"/>
              <a:t> </a:t>
            </a:r>
          </a:p>
          <a:p>
            <a:r>
              <a:rPr lang="en-US" altLang="zh-CN" dirty="0" err="1"/>
              <a:t>Process&amp;measurement</a:t>
            </a:r>
            <a:r>
              <a:rPr lang="en-US" altLang="zh-CN" dirty="0"/>
              <a:t> noise pendulum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6676D5-F80A-48AF-9E07-F704155B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5" y="2752530"/>
            <a:ext cx="3802565" cy="28701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A7E3F8-C86C-465A-AAB0-FF58716C9E40}"/>
              </a:ext>
            </a:extLst>
          </p:cNvPr>
          <p:cNvSpPr txBox="1"/>
          <p:nvPr/>
        </p:nvSpPr>
        <p:spPr>
          <a:xfrm flipH="1">
            <a:off x="998375" y="5962261"/>
            <a:ext cx="200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Fully observable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68408A-4BBB-4513-B68E-5E4F9DB8E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28" y="2752530"/>
            <a:ext cx="3690744" cy="28126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B503D7-E2DA-4EF5-BC12-454595BE2B27}"/>
              </a:ext>
            </a:extLst>
          </p:cNvPr>
          <p:cNvSpPr txBox="1"/>
          <p:nvPr/>
        </p:nvSpPr>
        <p:spPr>
          <a:xfrm>
            <a:off x="4982547" y="5887616"/>
            <a:ext cx="127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vel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980534-AA35-472E-A535-877334AE6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804" y="2712621"/>
            <a:ext cx="3714722" cy="289249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864B366-3F81-454A-B8C9-79EABB85838A}"/>
              </a:ext>
            </a:extLst>
          </p:cNvPr>
          <p:cNvSpPr txBox="1"/>
          <p:nvPr/>
        </p:nvSpPr>
        <p:spPr>
          <a:xfrm>
            <a:off x="9781592" y="5887616"/>
            <a:ext cx="127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pos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3182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4F481D3-8ACC-4FE2-835A-B5EC28434E9A}"/>
              </a:ext>
            </a:extLst>
          </p:cNvPr>
          <p:cNvSpPr txBox="1"/>
          <p:nvPr/>
        </p:nvSpPr>
        <p:spPr>
          <a:xfrm>
            <a:off x="223935" y="317241"/>
            <a:ext cx="2960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Lqg</a:t>
            </a:r>
            <a:r>
              <a:rPr lang="en-US" altLang="zh-CN" dirty="0"/>
              <a:t> zero </a:t>
            </a:r>
            <a:r>
              <a:rPr lang="en-US" altLang="zh-CN" dirty="0" err="1"/>
              <a:t>init</a:t>
            </a:r>
            <a:r>
              <a:rPr lang="en-US" altLang="zh-CN" dirty="0"/>
              <a:t> </a:t>
            </a:r>
          </a:p>
          <a:p>
            <a:r>
              <a:rPr lang="en-US" altLang="zh-CN" dirty="0" err="1"/>
              <a:t>Process&amp;measurement</a:t>
            </a:r>
            <a:r>
              <a:rPr lang="en-US" altLang="zh-CN" dirty="0"/>
              <a:t> noise cartpole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A7E3F8-C86C-465A-AAB0-FF58716C9E40}"/>
              </a:ext>
            </a:extLst>
          </p:cNvPr>
          <p:cNvSpPr txBox="1"/>
          <p:nvPr/>
        </p:nvSpPr>
        <p:spPr>
          <a:xfrm flipH="1">
            <a:off x="998375" y="5962261"/>
            <a:ext cx="200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Fully observable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B503D7-E2DA-4EF5-BC12-454595BE2B27}"/>
              </a:ext>
            </a:extLst>
          </p:cNvPr>
          <p:cNvSpPr txBox="1"/>
          <p:nvPr/>
        </p:nvSpPr>
        <p:spPr>
          <a:xfrm>
            <a:off x="4982547" y="5887616"/>
            <a:ext cx="127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vel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64B366-3F81-454A-B8C9-79EABB85838A}"/>
              </a:ext>
            </a:extLst>
          </p:cNvPr>
          <p:cNvSpPr txBox="1"/>
          <p:nvPr/>
        </p:nvSpPr>
        <p:spPr>
          <a:xfrm>
            <a:off x="9781592" y="5887616"/>
            <a:ext cx="127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pos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C45F3F-6AEF-4B3E-A7B6-0695A54C5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4" y="2574161"/>
            <a:ext cx="3934373" cy="29910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0F3B86-8E32-469C-8B3E-DE43330BC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613" y="2541504"/>
            <a:ext cx="3512490" cy="28058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F7B60F-6C21-42D4-8B86-A426DACEF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792" y="2396930"/>
            <a:ext cx="4086656" cy="30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230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A4D1C36-EC78-43FE-A8F6-C0264D62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98" y="1143964"/>
            <a:ext cx="4762500" cy="3752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4F5C3ED-DC3A-4BD1-8F56-9C3B5214FBAE}"/>
              </a:ext>
            </a:extLst>
          </p:cNvPr>
          <p:cNvSpPr txBox="1"/>
          <p:nvPr/>
        </p:nvSpPr>
        <p:spPr>
          <a:xfrm>
            <a:off x="699796" y="410547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full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995A00-F7E8-45C8-8549-4810799BE600}"/>
              </a:ext>
            </a:extLst>
          </p:cNvPr>
          <p:cNvSpPr txBox="1"/>
          <p:nvPr/>
        </p:nvSpPr>
        <p:spPr>
          <a:xfrm>
            <a:off x="7290319" y="497633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only pos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8FF577-3087-4157-BC75-43DB2564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379" y="1143964"/>
            <a:ext cx="4772025" cy="38290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F611757-0322-42A4-8123-2407C0D53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17" y="5078232"/>
            <a:ext cx="2060909" cy="15792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7090C6-3252-48ED-88B5-2D7601BAE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881" y="5341436"/>
            <a:ext cx="1705476" cy="13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265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6995A00-F7E8-45C8-8549-4810799BE600}"/>
              </a:ext>
            </a:extLst>
          </p:cNvPr>
          <p:cNvSpPr txBox="1"/>
          <p:nvPr/>
        </p:nvSpPr>
        <p:spPr>
          <a:xfrm>
            <a:off x="7290319" y="497633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only pos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66A82B-4605-4063-9E5B-E5BE5DBD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528762"/>
            <a:ext cx="10287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027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6995A00-F7E8-45C8-8549-4810799BE600}"/>
              </a:ext>
            </a:extLst>
          </p:cNvPr>
          <p:cNvSpPr txBox="1"/>
          <p:nvPr/>
        </p:nvSpPr>
        <p:spPr>
          <a:xfrm>
            <a:off x="77755" y="171061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full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8A247F-2DB2-450C-8A54-E355094E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" y="1128712"/>
            <a:ext cx="4876800" cy="36861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F7796A-49DE-42A6-B872-A6445AFA7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594" y="1090611"/>
            <a:ext cx="5010150" cy="37623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983C4B-3A91-45B3-9F63-DF1C47E1B319}"/>
              </a:ext>
            </a:extLst>
          </p:cNvPr>
          <p:cNvSpPr txBox="1"/>
          <p:nvPr/>
        </p:nvSpPr>
        <p:spPr>
          <a:xfrm>
            <a:off x="6369698" y="171061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 only pos 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ECF8E3-5CC8-4042-87BA-23029F242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260" y="4852986"/>
            <a:ext cx="2462213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700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5983C4B-3A91-45B3-9F63-DF1C47E1B319}"/>
              </a:ext>
            </a:extLst>
          </p:cNvPr>
          <p:cNvSpPr txBox="1"/>
          <p:nvPr/>
        </p:nvSpPr>
        <p:spPr>
          <a:xfrm>
            <a:off x="6369698" y="171061"/>
            <a:ext cx="227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Swimmer6 only pos 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3B05F6-0BD5-494B-B145-579B5C141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075" y="1340518"/>
            <a:ext cx="49815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426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FB31CA1-9A6B-4131-8048-AA1B6C68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33" y="186367"/>
            <a:ext cx="6616830" cy="26261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C6B149-0672-4025-9227-5D7FC577B17B}"/>
              </a:ext>
            </a:extLst>
          </p:cNvPr>
          <p:cNvSpPr txBox="1"/>
          <p:nvPr/>
        </p:nvSpPr>
        <p:spPr>
          <a:xfrm>
            <a:off x="699796" y="410547"/>
            <a:ext cx="2276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Fish full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10% noise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651284-701C-42B1-A9C6-6BFEC19A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33" y="3200483"/>
            <a:ext cx="6616830" cy="25820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934A71B-C6E3-4EB5-9D75-87CF013B740D}"/>
              </a:ext>
            </a:extLst>
          </p:cNvPr>
          <p:cNvSpPr txBox="1"/>
          <p:nvPr/>
        </p:nvSpPr>
        <p:spPr>
          <a:xfrm>
            <a:off x="699795" y="3290517"/>
            <a:ext cx="2276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Fish only pos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40% noise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187E14-B437-49CA-969F-DD4174BB48F0}"/>
              </a:ext>
            </a:extLst>
          </p:cNvPr>
          <p:cNvSpPr txBox="1"/>
          <p:nvPr/>
        </p:nvSpPr>
        <p:spPr>
          <a:xfrm>
            <a:off x="699795" y="6170487"/>
            <a:ext cx="4196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torso </a:t>
            </a:r>
            <a:r>
              <a:rPr lang="en-US" altLang="zh-CN" dirty="0" err="1"/>
              <a:t>xyz</a:t>
            </a:r>
            <a:r>
              <a:rPr lang="en-US" altLang="zh-CN" dirty="0"/>
              <a:t> and quaternions | q=</a:t>
            </a:r>
            <a:r>
              <a:rPr lang="en-US" altLang="zh-CN" dirty="0" err="1"/>
              <a:t>qu</a:t>
            </a:r>
            <a:r>
              <a:rPr lang="en-US" altLang="zh-CN" dirty="0"/>
              <a:t>=2,3,4,5 | id ok, </a:t>
            </a:r>
            <a:r>
              <a:rPr lang="en-US" altLang="zh-CN" dirty="0" err="1"/>
              <a:t>closedloop</a:t>
            </a:r>
            <a:r>
              <a:rPr lang="en-US" altLang="zh-CN" dirty="0"/>
              <a:t> fails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5B94D7-D293-42C6-89E4-5AC4964F7F13}"/>
              </a:ext>
            </a:extLst>
          </p:cNvPr>
          <p:cNvSpPr txBox="1"/>
          <p:nvPr/>
        </p:nvSpPr>
        <p:spPr>
          <a:xfrm>
            <a:off x="6096000" y="6170487"/>
            <a:ext cx="4196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torso </a:t>
            </a:r>
            <a:r>
              <a:rPr lang="en-US" altLang="zh-CN" dirty="0" err="1"/>
              <a:t>xyz</a:t>
            </a:r>
            <a:r>
              <a:rPr lang="en-US" altLang="zh-CN" dirty="0"/>
              <a:t> and quaternions + torso vel | q=</a:t>
            </a:r>
            <a:r>
              <a:rPr lang="en-US" altLang="zh-CN" dirty="0" err="1"/>
              <a:t>qu</a:t>
            </a:r>
            <a:r>
              <a:rPr lang="en-US" altLang="zh-CN" dirty="0"/>
              <a:t>=2,3,4,5 | id fail, </a:t>
            </a:r>
            <a:r>
              <a:rPr lang="en-US" altLang="zh-CN" dirty="0" err="1"/>
              <a:t>closedloop</a:t>
            </a:r>
            <a:r>
              <a:rPr lang="en-US" altLang="zh-CN" dirty="0"/>
              <a:t> fails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95191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E12C42-221C-4ECE-81C2-56F895E28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962" y="335902"/>
            <a:ext cx="7968534" cy="29862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28D9E6-8514-4EC3-9B21-598799AFD665}"/>
              </a:ext>
            </a:extLst>
          </p:cNvPr>
          <p:cNvSpPr txBox="1"/>
          <p:nvPr/>
        </p:nvSpPr>
        <p:spPr>
          <a:xfrm>
            <a:off x="340762" y="164761"/>
            <a:ext cx="2276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Fish only fin pos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20%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00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First 1300 steps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D0B908-9AD6-4836-9BBF-ABD971EA3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692" y="262602"/>
            <a:ext cx="8111746" cy="628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743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F28D9E6-8514-4EC3-9B21-598799AFD665}"/>
              </a:ext>
            </a:extLst>
          </p:cNvPr>
          <p:cNvSpPr txBox="1"/>
          <p:nvPr/>
        </p:nvSpPr>
        <p:spPr>
          <a:xfrm>
            <a:off x="340762" y="164761"/>
            <a:ext cx="2276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Swimmer15 </a:t>
            </a:r>
          </a:p>
          <a:p>
            <a:r>
              <a:rPr lang="en-US" altLang="zh-CN" dirty="0"/>
              <a:t>Theta 1,3,5,7,9,11,13,15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=5</a:t>
            </a:r>
          </a:p>
          <a:p>
            <a:r>
              <a:rPr lang="en-US" altLang="zh-CN" dirty="0"/>
              <a:t>20% noise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0928BB-8F3E-4CE4-8C71-9227F44C6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13" y="2486025"/>
            <a:ext cx="100679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271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EE6CE5-FDA9-4DFE-9B7F-2C8EF8F09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13" y="2515821"/>
            <a:ext cx="9848850" cy="3905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5DDE41E-09AF-4D88-9592-B60B6B5D0A43}"/>
              </a:ext>
            </a:extLst>
          </p:cNvPr>
          <p:cNvSpPr txBox="1"/>
          <p:nvPr/>
        </p:nvSpPr>
        <p:spPr>
          <a:xfrm>
            <a:off x="340762" y="164761"/>
            <a:ext cx="2276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 3D </a:t>
            </a:r>
          </a:p>
          <a:p>
            <a:r>
              <a:rPr lang="en-US" altLang="zh-CN" dirty="0"/>
              <a:t>8 nodes pos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=3</a:t>
            </a:r>
          </a:p>
          <a:p>
            <a:r>
              <a:rPr lang="en-US" altLang="zh-CN" dirty="0"/>
              <a:t>20%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5663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DA5F6B-A4C1-4FD3-9356-F4B3930CE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00" y="1098019"/>
            <a:ext cx="6567396" cy="466196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89249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dbar3d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1B508F-2AF8-4BA5-B451-F0A4A685585D}"/>
              </a:ext>
            </a:extLst>
          </p:cNvPr>
          <p:cNvSpPr txBox="1"/>
          <p:nvPr/>
        </p:nvSpPr>
        <p:spPr>
          <a:xfrm>
            <a:off x="289249" y="905069"/>
            <a:ext cx="145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All pos only</a:t>
            </a:r>
            <a:r>
              <a:rPr lang="zh-CN" altLang="en-US" dirty="0"/>
              <a:t>，</a:t>
            </a:r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1772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89249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T1d13d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68355B-9D27-4F36-AD9E-C9B36FF1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10" y="1098019"/>
            <a:ext cx="6491179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161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30AA683-1D8E-4379-A913-93A9A3B01411}"/>
              </a:ext>
            </a:extLst>
          </p:cNvPr>
          <p:cNvSpPr txBox="1"/>
          <p:nvPr/>
        </p:nvSpPr>
        <p:spPr>
          <a:xfrm>
            <a:off x="265803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swimmer15</a:t>
            </a:r>
            <a:endParaRPr lang="zh-CN" altLang="en-US" dirty="0"/>
          </a:p>
        </p:txBody>
      </p:sp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C5F094EF-7CC8-4DF8-B6F5-C452ADA7E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410" y="1123424"/>
            <a:ext cx="6491179" cy="46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783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89249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510CFE-9F35-42EC-96C9-60F7E2CA4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73" y="1098019"/>
            <a:ext cx="6376853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4054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89249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swimmer3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BF2217-D1A0-43E6-BB99-3A6BB20EF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73" y="1098019"/>
            <a:ext cx="6376853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359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89249" y="354563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82B1A7-E997-45E9-8E17-CCC78B06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10" y="1098019"/>
            <a:ext cx="6491179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5387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11095" y="143547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F552F0-B3BB-4BDC-9D0E-63D900AB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975" y="1098019"/>
            <a:ext cx="6681722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891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F08E9C-6814-4E89-91AD-AE312064E46D}"/>
              </a:ext>
            </a:extLst>
          </p:cNvPr>
          <p:cNvSpPr txBox="1"/>
          <p:nvPr/>
        </p:nvSpPr>
        <p:spPr>
          <a:xfrm>
            <a:off x="207587" y="147854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 3D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ADC5D6-EA72-42B2-BAE5-31536F83D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73" y="1098019"/>
            <a:ext cx="6376853" cy="46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52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FD1EFF-1423-435F-80EB-4342EC96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411" y="993913"/>
            <a:ext cx="8403253" cy="506233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Batch=770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0878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8A4304-1764-456E-9267-FB6CE2996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99" y="1161533"/>
            <a:ext cx="6148201" cy="45349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9E673E1-CCE2-4D14-9F9F-5BA3018476F9}"/>
              </a:ext>
            </a:extLst>
          </p:cNvPr>
          <p:cNvSpPr txBox="1"/>
          <p:nvPr/>
        </p:nvSpPr>
        <p:spPr>
          <a:xfrm>
            <a:off x="207587" y="147854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91552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AB32971-0CAE-41DC-8BFB-99FED5914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161533"/>
            <a:ext cx="5995766" cy="45349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ECC75A-A1F1-48E7-B8E3-80147BE46F9E}"/>
              </a:ext>
            </a:extLst>
          </p:cNvPr>
          <p:cNvSpPr txBox="1"/>
          <p:nvPr/>
        </p:nvSpPr>
        <p:spPr>
          <a:xfrm>
            <a:off x="207587" y="147854"/>
            <a:ext cx="1726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Fish</a:t>
            </a:r>
          </a:p>
          <a:p>
            <a:r>
              <a:rPr lang="en-US" altLang="zh-CN" dirty="0"/>
              <a:t>Fin pos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65825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CE2FB17-A679-439A-BFA7-C7EF9705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1" y="827243"/>
            <a:ext cx="4886325" cy="3752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FEDE9D-6A44-4241-960F-3310D3BBA12B}"/>
              </a:ext>
            </a:extLst>
          </p:cNvPr>
          <p:cNvSpPr txBox="1"/>
          <p:nvPr/>
        </p:nvSpPr>
        <p:spPr>
          <a:xfrm>
            <a:off x="886408" y="223935"/>
            <a:ext cx="207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LQG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8039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53D672-4BEC-43BD-83F6-16336BDA1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895" y="1428871"/>
            <a:ext cx="6199012" cy="45603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210AB14-E683-4A32-8657-A8B43A6FD761}"/>
              </a:ext>
            </a:extLst>
          </p:cNvPr>
          <p:cNvSpPr txBox="1"/>
          <p:nvPr/>
        </p:nvSpPr>
        <p:spPr>
          <a:xfrm>
            <a:off x="659958" y="214685"/>
            <a:ext cx="349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 </a:t>
            </a:r>
            <a:endParaRPr lang="zh-CN" altLang="en-US" dirty="0"/>
          </a:p>
        </p:txBody>
      </p:sp>
      <p:pic>
        <p:nvPicPr>
          <p:cNvPr id="2" name="屏幕录制 1">
            <a:hlinkClick r:id="" action="ppaction://media"/>
            <a:extLst>
              <a:ext uri="{FF2B5EF4-FFF2-40B4-BE49-F238E27FC236}">
                <a16:creationId xmlns:a16="http://schemas.microsoft.com/office/drawing/2014/main" id="{231CC046-80CF-4AD5-9413-36080E3D4A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9392" y="335393"/>
            <a:ext cx="3134946" cy="29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2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9B1943-7C66-415A-86A3-BD30BC7FE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31" y="1260678"/>
            <a:ext cx="6110092" cy="46492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83BE87-9A70-4B2B-B45B-57867A36A82E}"/>
              </a:ext>
            </a:extLst>
          </p:cNvPr>
          <p:cNvSpPr txBox="1"/>
          <p:nvPr/>
        </p:nvSpPr>
        <p:spPr>
          <a:xfrm>
            <a:off x="554892" y="312615"/>
            <a:ext cx="2594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s15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8BA4A2-CF08-4B67-87CC-1C700DA28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76" y="1324192"/>
            <a:ext cx="6148201" cy="4585745"/>
          </a:xfrm>
          <a:prstGeom prst="rect">
            <a:avLst/>
          </a:prstGeom>
        </p:spPr>
      </p:pic>
      <p:pic>
        <p:nvPicPr>
          <p:cNvPr id="6" name="屏幕录制 5">
            <a:hlinkClick r:id="" action="ppaction://media"/>
            <a:extLst>
              <a:ext uri="{FF2B5EF4-FFF2-40B4-BE49-F238E27FC236}">
                <a16:creationId xmlns:a16="http://schemas.microsoft.com/office/drawing/2014/main" id="{81AFB427-CEFE-4AE0-9792-4AE83F0DC0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61300" y="1046530"/>
            <a:ext cx="2569490" cy="238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3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2E70A2-6D56-4197-8EBA-B382FFA7A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62" y="1711569"/>
            <a:ext cx="5665525" cy="40103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592FB0-FC38-4EA1-8A2E-F4C9F11FDCF7}"/>
              </a:ext>
            </a:extLst>
          </p:cNvPr>
          <p:cNvSpPr txBox="1"/>
          <p:nvPr/>
        </p:nvSpPr>
        <p:spPr>
          <a:xfrm>
            <a:off x="877078" y="307910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fish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B96239-FE80-48FC-AA19-06F7AE379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46" y="1423847"/>
            <a:ext cx="5919549" cy="4585745"/>
          </a:xfrm>
          <a:prstGeom prst="rect">
            <a:avLst/>
          </a:prstGeom>
        </p:spPr>
      </p:pic>
      <p:pic>
        <p:nvPicPr>
          <p:cNvPr id="6" name="屏幕录制 5">
            <a:hlinkClick r:id="" action="ppaction://media"/>
            <a:extLst>
              <a:ext uri="{FF2B5EF4-FFF2-40B4-BE49-F238E27FC236}">
                <a16:creationId xmlns:a16="http://schemas.microsoft.com/office/drawing/2014/main" id="{70B57235-15E2-4A7A-A42A-739E2BDD12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33054" y="492576"/>
            <a:ext cx="3547241" cy="328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3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2ADA32-DFC7-4FC4-8534-24C2F1456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485" y="940742"/>
            <a:ext cx="6033875" cy="45857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48946A8-BFA7-46E4-83D7-1633A37B6E17}"/>
              </a:ext>
            </a:extLst>
          </p:cNvPr>
          <p:cNvSpPr txBox="1"/>
          <p:nvPr/>
        </p:nvSpPr>
        <p:spPr>
          <a:xfrm>
            <a:off x="429208" y="382555"/>
            <a:ext cx="270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</a:t>
            </a:r>
          </a:p>
        </p:txBody>
      </p:sp>
      <p:pic>
        <p:nvPicPr>
          <p:cNvPr id="6" name="屏幕录制 5">
            <a:hlinkClick r:id="" action="ppaction://media"/>
            <a:extLst>
              <a:ext uri="{FF2B5EF4-FFF2-40B4-BE49-F238E27FC236}">
                <a16:creationId xmlns:a16="http://schemas.microsoft.com/office/drawing/2014/main" id="{902169A4-99F2-43B5-9693-7B88383E6D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69485" y="394272"/>
            <a:ext cx="2948790" cy="273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5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76038F-AA23-43D3-8E7B-B7A36FB3B597}"/>
              </a:ext>
            </a:extLst>
          </p:cNvPr>
          <p:cNvSpPr txBox="1"/>
          <p:nvPr/>
        </p:nvSpPr>
        <p:spPr>
          <a:xfrm>
            <a:off x="468923" y="328246"/>
            <a:ext cx="333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EF95CA-3C65-408A-BA54-4C4030488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624" y="1136127"/>
            <a:ext cx="6808751" cy="458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7894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76038F-AA23-43D3-8E7B-B7A36FB3B597}"/>
              </a:ext>
            </a:extLst>
          </p:cNvPr>
          <p:cNvSpPr txBox="1"/>
          <p:nvPr/>
        </p:nvSpPr>
        <p:spPr>
          <a:xfrm>
            <a:off x="468923" y="328246"/>
            <a:ext cx="333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fish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6C273B-8B1E-4124-837F-03198698B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055" y="1123424"/>
            <a:ext cx="6973889" cy="46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443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76038F-AA23-43D3-8E7B-B7A36FB3B597}"/>
              </a:ext>
            </a:extLst>
          </p:cNvPr>
          <p:cNvSpPr txBox="1"/>
          <p:nvPr/>
        </p:nvSpPr>
        <p:spPr>
          <a:xfrm>
            <a:off x="468923" y="328246"/>
            <a:ext cx="333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s15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389F09-DE77-44C3-86C6-D4D529DB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954" y="977341"/>
            <a:ext cx="6110092" cy="49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04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1500 steps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C1F8C3-B021-4FEA-8470-37541581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722" y="402296"/>
            <a:ext cx="6879052" cy="532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4695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76038F-AA23-43D3-8E7B-B7A36FB3B597}"/>
              </a:ext>
            </a:extLst>
          </p:cNvPr>
          <p:cNvSpPr txBox="1"/>
          <p:nvPr/>
        </p:nvSpPr>
        <p:spPr>
          <a:xfrm>
            <a:off x="468923" y="328246"/>
            <a:ext cx="333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486854-42F2-4C55-8CA4-5117E616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055" y="1123424"/>
            <a:ext cx="6973889" cy="46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7189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6AE8BE-E81E-4700-B2A7-3E7315E4E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055" y="1123424"/>
            <a:ext cx="6973889" cy="46111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53D6DE-E4D9-4BC3-8A4F-230B80D46458}"/>
              </a:ext>
            </a:extLst>
          </p:cNvPr>
          <p:cNvSpPr txBox="1"/>
          <p:nvPr/>
        </p:nvSpPr>
        <p:spPr>
          <a:xfrm>
            <a:off x="468923" y="328246"/>
            <a:ext cx="333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t2d1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925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BDC0D5-F5E0-4D43-9371-7D3DFB3D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75" y="237798"/>
            <a:ext cx="8078276" cy="626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13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2A1B07-7240-4A6A-8C57-FA501EF1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892" y="844061"/>
            <a:ext cx="7988254" cy="487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2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3" y="695897"/>
            <a:ext cx="25805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D74C62-C225-4CC5-89D4-09EBAFFB2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56" y="964638"/>
            <a:ext cx="6529288" cy="49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36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F83A73-6517-4AFC-85BF-7B197A8C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891" y="54186"/>
            <a:ext cx="9539025" cy="56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53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34137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4C129E-3C23-4702-B582-5F276E9E5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629" y="351693"/>
            <a:ext cx="9715017" cy="59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4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55C7A6-AFB4-47F0-81F2-92BE0EB88AD6}"/>
              </a:ext>
            </a:extLst>
          </p:cNvPr>
          <p:cNvSpPr txBox="1"/>
          <p:nvPr/>
        </p:nvSpPr>
        <p:spPr>
          <a:xfrm>
            <a:off x="153274" y="22666"/>
            <a:ext cx="214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cdc2017 </a:t>
            </a:r>
            <a:r>
              <a:rPr lang="en-US" altLang="zh-CN" dirty="0" err="1"/>
              <a:t>lqg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current D!=0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noise=20%</a:t>
            </a:r>
          </a:p>
          <a:p>
            <a:r>
              <a:rPr lang="en-US" altLang="zh-CN" dirty="0"/>
              <a:t>Averaged over 500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7774FE-B5E4-43CF-8E2C-69DE34B2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128" y="302660"/>
            <a:ext cx="10587722" cy="635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98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3" y="695897"/>
            <a:ext cx="27071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A46272-CBA1-42C6-A732-584A2AB1C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161" y="401930"/>
            <a:ext cx="7462419" cy="56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26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E982C9-BE5B-457D-88E1-E20C87F3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64" y="464234"/>
            <a:ext cx="6939574" cy="418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61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3" y="695897"/>
            <a:ext cx="25805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BDDB75-4990-470D-9406-0953A631E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40" y="347949"/>
            <a:ext cx="8163197" cy="61621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443E4A4-39F7-4711-BFF3-6772EFF08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54" y="0"/>
            <a:ext cx="2884046" cy="21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4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3" y="695897"/>
            <a:ext cx="25805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Batch=30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8761E7-B961-469F-B8D4-3A407D586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75" y="964638"/>
            <a:ext cx="7126969" cy="53798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4B6292E-A5CC-418D-8304-9A71199DF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917" y="0"/>
            <a:ext cx="3273083" cy="243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49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1315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F52311-D6B4-4547-9838-EE9DB7B92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062" y="0"/>
            <a:ext cx="4743450" cy="3705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B20275-EE65-401E-9B57-1999B62C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512" y="0"/>
            <a:ext cx="4783771" cy="28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67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FF61BF-A928-4AAE-9ABD-7B1C89155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55" y="555748"/>
            <a:ext cx="8145195" cy="5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89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Batch=20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4FC7FA-938B-446D-8530-4876AC15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99" y="1313968"/>
            <a:ext cx="6148201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40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Batch=10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D7A74A-927C-499E-82F4-CE2026AFB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439" y="1313968"/>
            <a:ext cx="6237121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90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Batch=20</a:t>
            </a:r>
          </a:p>
          <a:p>
            <a:r>
              <a:rPr lang="en-US" altLang="zh-CN" dirty="0"/>
              <a:t>Init=0.1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A85D94-5432-4578-9385-1476AD7E7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69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Batch=10</a:t>
            </a:r>
          </a:p>
          <a:p>
            <a:r>
              <a:rPr lang="en-US" altLang="zh-CN" dirty="0"/>
              <a:t>Init=0.1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024DB7-A8E3-4DB2-82E2-D565BA4CD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6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C186168-6521-4859-93B0-27C60CBBFB44}"/>
              </a:ext>
            </a:extLst>
          </p:cNvPr>
          <p:cNvSpPr/>
          <p:nvPr/>
        </p:nvSpPr>
        <p:spPr>
          <a:xfrm>
            <a:off x="487438" y="5585949"/>
            <a:ext cx="2159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Averaged over 400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D7B2BA-D83F-4FB5-A964-5750397C1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189" y="388642"/>
            <a:ext cx="7768717" cy="54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73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Batch=10</a:t>
            </a:r>
          </a:p>
          <a:p>
            <a:r>
              <a:rPr lang="en-US" altLang="zh-CN" dirty="0"/>
              <a:t>Init=0.001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0EFA3F-9162-4ACD-9656-EDCB7BA8B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99" y="1313968"/>
            <a:ext cx="6148201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39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45887B-B982-4C77-8005-4232AA29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35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Init=0.1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3AAB8E-4529-4585-87F4-2DDD8C96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99" y="1313968"/>
            <a:ext cx="6148201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83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Init=0.2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E1F508-D7CA-44CF-815F-0673291F7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035" y="1313968"/>
            <a:ext cx="5995766" cy="42300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D0236B-5392-4617-921B-A35E5B862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319" y="0"/>
            <a:ext cx="2616681" cy="184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49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355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37224F-4D4B-469A-8055-5B4F7CF8E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786" y="1"/>
            <a:ext cx="5671485" cy="34954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2B43E9-D191-462B-BF81-A669284AE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786" y="3413941"/>
            <a:ext cx="5671485" cy="344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92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ED5C07-1E83-4F96-AF0A-2273D7FE2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17" y="678127"/>
            <a:ext cx="7145420" cy="49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07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48DAA41-D228-4451-8745-2FEF98C4607D}"/>
              </a:ext>
            </a:extLst>
          </p:cNvPr>
          <p:cNvSpPr/>
          <p:nvPr/>
        </p:nvSpPr>
        <p:spPr>
          <a:xfrm>
            <a:off x="303354" y="695897"/>
            <a:ext cx="2355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en-US" altLang="zh-CN" dirty="0"/>
          </a:p>
          <a:p>
            <a:r>
              <a:rPr lang="en-US" altLang="zh-CN" dirty="0"/>
              <a:t>Y(1:2)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554ED5-5094-4788-9A0D-8738D2627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649" y="0"/>
            <a:ext cx="5225695" cy="31722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32409D-F135-4771-A08A-CCEB344F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649" y="3172265"/>
            <a:ext cx="5343391" cy="327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75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BC0EDD-3B5D-4AD3-961A-02405078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11" y="507397"/>
            <a:ext cx="7202330" cy="508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53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9CF88E-04DB-431F-8E80-1FDDCEC08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251994"/>
            <a:ext cx="7501026" cy="52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57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7840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r>
              <a:rPr lang="en-US" altLang="zh-CN" dirty="0"/>
              <a:t>=0.2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trial_num</a:t>
            </a:r>
            <a:r>
              <a:rPr lang="en-US" altLang="zh-CN" dirty="0"/>
              <a:t>=200</a:t>
            </a:r>
          </a:p>
          <a:p>
            <a:r>
              <a:rPr lang="en-US" altLang="zh-CN" dirty="0"/>
              <a:t>Measurement noise=N(0,0.1)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03D7A8-C7DA-4D5F-B212-DB5E25824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269" y="748820"/>
            <a:ext cx="7296460" cy="51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19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C186168-6521-4859-93B0-27C60CBBFB44}"/>
              </a:ext>
            </a:extLst>
          </p:cNvPr>
          <p:cNvSpPr/>
          <p:nvPr/>
        </p:nvSpPr>
        <p:spPr>
          <a:xfrm>
            <a:off x="487438" y="55859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Batch=260</a:t>
            </a:r>
          </a:p>
          <a:p>
            <a:r>
              <a:rPr lang="en-US" altLang="zh-CN" dirty="0"/>
              <a:t>Averaged over 400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7885B2-0A5C-43C1-8B9A-F5368857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948"/>
            <a:ext cx="5435090" cy="38345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C2A047-5A49-4BBF-9B0C-73B414F1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090" y="1205948"/>
            <a:ext cx="5435090" cy="38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67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7840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r>
              <a:rPr lang="en-US" altLang="zh-CN" dirty="0"/>
              <a:t>=0.2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trial_num</a:t>
            </a:r>
            <a:r>
              <a:rPr lang="en-US" altLang="zh-CN" dirty="0"/>
              <a:t>=200</a:t>
            </a:r>
          </a:p>
          <a:p>
            <a:r>
              <a:rPr lang="en-US" altLang="zh-CN" dirty="0"/>
              <a:t>Measurement noise=N(0,0.3)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B9C759-9997-4041-A57A-5720B6A3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4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6764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=0.8umax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trialnum</a:t>
            </a:r>
            <a:r>
              <a:rPr lang="en-US" altLang="zh-CN" dirty="0"/>
              <a:t>=2000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125E9D-26A4-4A45-9DA8-9AFD0ABFD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84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4691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 err="1"/>
              <a:t>Matchq</a:t>
            </a:r>
            <a:r>
              <a:rPr lang="en-US" altLang="zh-CN" dirty="0"/>
              <a:t>=4(all not mentioned were 8)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618F91-07A8-4388-82EB-921374100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27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6764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 err="1"/>
              <a:t>Matchq</a:t>
            </a:r>
            <a:r>
              <a:rPr lang="en-US" altLang="zh-CN" dirty="0"/>
              <a:t>=8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=0.8umax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7A4EEC-95F8-4498-8E90-91FB0E425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18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6764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 err="1"/>
              <a:t>Matchq</a:t>
            </a:r>
            <a:r>
              <a:rPr lang="en-US" altLang="zh-CN" dirty="0"/>
              <a:t>=8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=0.8umax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0221FD-9ADF-4206-858E-E375F70C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17" y="1313968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3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nonzero </a:t>
            </a:r>
            <a:r>
              <a:rPr lang="en-US" altLang="zh-CN" dirty="0" err="1"/>
              <a:t>init</a:t>
            </a:r>
            <a:endParaRPr lang="en-US" altLang="zh-CN" dirty="0"/>
          </a:p>
          <a:p>
            <a:r>
              <a:rPr lang="en-US" altLang="zh-CN" dirty="0" err="1"/>
              <a:t>Matchq</a:t>
            </a:r>
            <a:r>
              <a:rPr lang="en-US" altLang="zh-CN" dirty="0"/>
              <a:t>=8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=0.12umax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=200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419AB7-192B-434D-8019-B148D8E6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388" y="999284"/>
            <a:ext cx="5995766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8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Batch=770</a:t>
            </a:r>
          </a:p>
          <a:p>
            <a:r>
              <a:rPr lang="en-US" altLang="zh-CN" dirty="0"/>
              <a:t>Init=0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=3000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ADE3FF-7F72-4604-94AD-5FCA1AB73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575" y="0"/>
            <a:ext cx="5214425" cy="31192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51581-795B-48E8-9A61-5B3C38D80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878" y="1313968"/>
            <a:ext cx="5462244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Batch=520</a:t>
            </a:r>
          </a:p>
          <a:p>
            <a:r>
              <a:rPr lang="en-US" altLang="zh-CN" dirty="0"/>
              <a:t>Init=0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=0.02umax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=3000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12B6ED-2DFA-479B-8E6A-C8A7BE2EE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78" y="1313968"/>
            <a:ext cx="5462244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25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Batch=200</a:t>
            </a:r>
          </a:p>
          <a:p>
            <a:r>
              <a:rPr lang="en-US" altLang="zh-CN" dirty="0"/>
              <a:t>Init=0.01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=0.02umax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=3000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C633D4-85FA-46F9-9DE6-7FF79FD02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441" y="722285"/>
            <a:ext cx="5462244" cy="42300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E16A7A-C5A7-44E4-A556-9840F4CFF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843" y="130602"/>
            <a:ext cx="3495157" cy="27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40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Batch=155</a:t>
            </a:r>
          </a:p>
          <a:p>
            <a:r>
              <a:rPr lang="en-US" altLang="zh-CN" dirty="0"/>
              <a:t>Init=0.01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=0.02umax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=10000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3A542F-5BF1-420D-8BE9-32BEE6A8E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78" y="1313968"/>
            <a:ext cx="5462244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3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C186168-6521-4859-93B0-27C60CBBFB44}"/>
              </a:ext>
            </a:extLst>
          </p:cNvPr>
          <p:cNvSpPr/>
          <p:nvPr/>
        </p:nvSpPr>
        <p:spPr>
          <a:xfrm>
            <a:off x="487438" y="5585949"/>
            <a:ext cx="27593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Batch=20</a:t>
            </a:r>
          </a:p>
          <a:p>
            <a:r>
              <a:rPr lang="en-US" altLang="zh-CN" dirty="0"/>
              <a:t>Averaged over 400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BEB93B-A2BA-48F4-8E0F-B44F1D82E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78" y="762259"/>
            <a:ext cx="7444148" cy="545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70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Batch=155</a:t>
            </a:r>
          </a:p>
          <a:p>
            <a:r>
              <a:rPr lang="en-US" altLang="zh-CN" dirty="0"/>
              <a:t>Init=0.01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=0.04umax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=10000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EDD32B-4EFB-4004-BF92-05E0254E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78" y="1313968"/>
            <a:ext cx="5462244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4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Batch=155</a:t>
            </a:r>
          </a:p>
          <a:p>
            <a:r>
              <a:rPr lang="en-US" altLang="zh-CN" dirty="0"/>
              <a:t>Init=0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=0.04umax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=10000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733143-9A0A-4225-8CE0-E5BC098B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78" y="1313968"/>
            <a:ext cx="5462244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6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C99AF3-ED91-404E-937F-CD1AAD1A6544}"/>
              </a:ext>
            </a:extLst>
          </p:cNvPr>
          <p:cNvSpPr/>
          <p:nvPr/>
        </p:nvSpPr>
        <p:spPr>
          <a:xfrm>
            <a:off x="147427" y="251994"/>
            <a:ext cx="28781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Batch=155</a:t>
            </a:r>
          </a:p>
          <a:p>
            <a:r>
              <a:rPr lang="en-US" altLang="zh-CN" dirty="0"/>
              <a:t>Init=0.01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Averaged over 400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=0.04umax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=10000</a:t>
            </a:r>
          </a:p>
          <a:p>
            <a:r>
              <a:rPr lang="en-US" altLang="zh-CN" dirty="0"/>
              <a:t>Measurement noise N(0,2)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AEEBF9-0483-41DD-965A-33D4A7AB6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78" y="1301265"/>
            <a:ext cx="5462244" cy="42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534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AAD73C0-745A-48E4-A776-FC8E9EF11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920" y="970670"/>
            <a:ext cx="7221389" cy="441022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FC28EE-C121-4002-9372-AC6CDCF41429}"/>
              </a:ext>
            </a:extLst>
          </p:cNvPr>
          <p:cNvSpPr/>
          <p:nvPr/>
        </p:nvSpPr>
        <p:spPr>
          <a:xfrm>
            <a:off x="147427" y="251994"/>
            <a:ext cx="287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Init=0.02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=4</a:t>
            </a:r>
          </a:p>
          <a:p>
            <a:r>
              <a:rPr lang="en-US" altLang="zh-CN" dirty="0"/>
              <a:t>dt=0.01s</a:t>
            </a:r>
          </a:p>
          <a:p>
            <a:r>
              <a:rPr lang="en-US" altLang="zh-CN" dirty="0"/>
              <a:t>Sim vs </a:t>
            </a:r>
            <a:r>
              <a:rPr lang="en-US" altLang="zh-CN" dirty="0" err="1"/>
              <a:t>qmc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=2000</a:t>
            </a:r>
          </a:p>
          <a:p>
            <a:r>
              <a:rPr lang="en-US" altLang="zh-CN" dirty="0"/>
              <a:t>Only velocity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2426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BFC28EE-C121-4002-9372-AC6CDCF41429}"/>
              </a:ext>
            </a:extLst>
          </p:cNvPr>
          <p:cNvSpPr/>
          <p:nvPr/>
        </p:nvSpPr>
        <p:spPr>
          <a:xfrm>
            <a:off x="147427" y="251994"/>
            <a:ext cx="28781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Batch=60</a:t>
            </a:r>
          </a:p>
          <a:p>
            <a:r>
              <a:rPr lang="en-US" altLang="zh-CN" dirty="0"/>
              <a:t>Init=0.02</a:t>
            </a:r>
          </a:p>
          <a:p>
            <a:r>
              <a:rPr lang="en-US" altLang="zh-CN" dirty="0" err="1"/>
              <a:t>Matchq</a:t>
            </a:r>
            <a:r>
              <a:rPr lang="en-US" altLang="zh-CN" dirty="0"/>
              <a:t>=4dt=0.01s</a:t>
            </a:r>
          </a:p>
          <a:p>
            <a:r>
              <a:rPr lang="en-US" altLang="zh-CN" dirty="0" err="1"/>
              <a:t>Closedloop</a:t>
            </a:r>
            <a:r>
              <a:rPr lang="en-US" altLang="zh-CN" dirty="0"/>
              <a:t> vs </a:t>
            </a:r>
            <a:r>
              <a:rPr lang="en-US" altLang="zh-CN" dirty="0" err="1"/>
              <a:t>openloop</a:t>
            </a:r>
            <a:endParaRPr lang="zh-CN" altLang="en-US" dirty="0"/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Pert_noise</a:t>
            </a:r>
            <a:r>
              <a:rPr lang="en-US" altLang="zh-CN" dirty="0"/>
              <a:t>=0.5umax</a:t>
            </a:r>
          </a:p>
          <a:p>
            <a:r>
              <a:rPr lang="en-US" altLang="zh-CN" dirty="0" err="1"/>
              <a:t>Sysid</a:t>
            </a:r>
            <a:r>
              <a:rPr lang="en-US" altLang="zh-CN" dirty="0"/>
              <a:t> </a:t>
            </a:r>
            <a:r>
              <a:rPr lang="en-US" altLang="zh-CN" dirty="0" err="1"/>
              <a:t>trail_num</a:t>
            </a:r>
            <a:r>
              <a:rPr lang="en-US" altLang="zh-CN" dirty="0"/>
              <a:t>=2000</a:t>
            </a:r>
          </a:p>
          <a:p>
            <a:r>
              <a:rPr lang="en-US" altLang="zh-CN" dirty="0"/>
              <a:t>Only velocity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D35F9D-5F1D-43E8-A00A-12A58ADF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426" y="900332"/>
            <a:ext cx="777723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849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8B2EA1-4B02-4B9A-A066-AF72B362B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60" y="886630"/>
            <a:ext cx="7550028" cy="57683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78769BA-4106-46BA-8DF7-3DCC94077047}"/>
              </a:ext>
            </a:extLst>
          </p:cNvPr>
          <p:cNvSpPr txBox="1"/>
          <p:nvPr/>
        </p:nvSpPr>
        <p:spPr>
          <a:xfrm>
            <a:off x="211015" y="1026942"/>
            <a:ext cx="223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Linear TV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3380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DBF5E6-B0D2-44C1-B9F9-BDABB07C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152" y="1421478"/>
            <a:ext cx="4762500" cy="36766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AECE61-40C4-4D74-B0B3-CCE51AF72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44" y="2079729"/>
            <a:ext cx="4686300" cy="10096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1C143A-1C9D-4C19-AF99-14D4C085F655}"/>
              </a:ext>
            </a:extLst>
          </p:cNvPr>
          <p:cNvSpPr txBox="1"/>
          <p:nvPr/>
        </p:nvSpPr>
        <p:spPr>
          <a:xfrm>
            <a:off x="116644" y="3629465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100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2551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CDDBE3-D8DE-401B-A75D-22A8099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3195"/>
            <a:ext cx="1571625" cy="1295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116644" y="3629465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100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5B92F6-3D06-4A28-8624-51164A331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253" y="1421478"/>
            <a:ext cx="48101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27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CDDBE3-D8DE-401B-A75D-22A8099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3195"/>
            <a:ext cx="1571625" cy="1295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116644" y="3775898"/>
            <a:ext cx="14589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  <a:p>
            <a:r>
              <a:rPr lang="en-US" altLang="zh-CN" dirty="0"/>
              <a:t>Doesn’t work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062829-AAF5-4E8B-988B-79BE8016C683}"/>
              </a:ext>
            </a:extLst>
          </p:cNvPr>
          <p:cNvSpPr txBox="1"/>
          <p:nvPr/>
        </p:nvSpPr>
        <p:spPr>
          <a:xfrm>
            <a:off x="1816783" y="3775898"/>
            <a:ext cx="14589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1000 rollouts</a:t>
            </a:r>
          </a:p>
          <a:p>
            <a:r>
              <a:rPr lang="en-US" altLang="zh-CN" dirty="0"/>
              <a:t>Still doesn’t work</a:t>
            </a:r>
          </a:p>
          <a:p>
            <a:r>
              <a:rPr lang="en-US" altLang="zh-CN" dirty="0"/>
              <a:t>The state error builds up gradually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02B8DC-7230-4074-8C2C-B342C1D3D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620" y="3139312"/>
            <a:ext cx="45910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20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CDDBE3-D8DE-401B-A75D-22A8099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3195"/>
            <a:ext cx="1571625" cy="1295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Q=1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AB8625-81A2-497F-9E28-2ED0BC5FC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126" y="3137644"/>
            <a:ext cx="4800600" cy="37052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12B254-EE90-44B4-87CA-63149AFC9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1896" y="3099544"/>
            <a:ext cx="4876800" cy="37433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92D6E32-1A8C-4BCA-A860-BC43C18DEE7B}"/>
              </a:ext>
            </a:extLst>
          </p:cNvPr>
          <p:cNvSpPr txBox="1"/>
          <p:nvPr/>
        </p:nvSpPr>
        <p:spPr>
          <a:xfrm>
            <a:off x="6073726" y="3648735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Q=2</a:t>
            </a:r>
          </a:p>
          <a:p>
            <a:r>
              <a:rPr lang="en-US" altLang="zh-CN" dirty="0"/>
              <a:t>Qu=2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7334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50E7A10-63EC-4BD8-AED4-A3E6056F3432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Batch=110</a:t>
            </a:r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y_sim</a:t>
            </a:r>
            <a:r>
              <a:rPr lang="en-US" altLang="zh-CN" dirty="0"/>
              <a:t> vs </a:t>
            </a:r>
            <a:r>
              <a:rPr lang="en-US" altLang="zh-CN" dirty="0" err="1"/>
              <a:t>y_qmc</a:t>
            </a:r>
            <a:endParaRPr lang="en-US" altLang="zh-CN" dirty="0"/>
          </a:p>
          <a:p>
            <a:r>
              <a:rPr lang="en-US" altLang="zh-CN" dirty="0"/>
              <a:t>Index=9:10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99BE0C-12ED-49AB-B85B-E895885D3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180" y="-169022"/>
            <a:ext cx="10395071" cy="642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13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CDDBE3-D8DE-401B-A75D-22A8099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3195"/>
            <a:ext cx="1571625" cy="1295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Q=3</a:t>
            </a:r>
          </a:p>
          <a:p>
            <a:r>
              <a:rPr lang="en-US" altLang="zh-CN" dirty="0"/>
              <a:t>Qu=3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2D6E32-1A8C-4BCA-A860-BC43C18DEE7B}"/>
              </a:ext>
            </a:extLst>
          </p:cNvPr>
          <p:cNvSpPr txBox="1"/>
          <p:nvPr/>
        </p:nvSpPr>
        <p:spPr>
          <a:xfrm>
            <a:off x="6073726" y="3648735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09223A-F812-40F5-B828-6F482D2AD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126" y="3090019"/>
            <a:ext cx="4772025" cy="37528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3351CB-1DBE-4ECE-99F6-A7288ACB0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0450" y="3056425"/>
            <a:ext cx="47815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7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CDDBE3-D8DE-401B-A75D-22A8099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3195"/>
            <a:ext cx="1571625" cy="1295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Q=1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  <a:p>
            <a:r>
              <a:rPr lang="en-US" altLang="zh-CN" dirty="0"/>
              <a:t>higher </a:t>
            </a:r>
            <a:r>
              <a:rPr lang="en-US" altLang="zh-CN" dirty="0" err="1"/>
              <a:t>qu</a:t>
            </a:r>
            <a:r>
              <a:rPr lang="en-US" altLang="zh-CN" dirty="0"/>
              <a:t> still </a:t>
            </a:r>
            <a:r>
              <a:rPr lang="en-US" altLang="zh-CN" dirty="0" err="1"/>
              <a:t>work,tested</a:t>
            </a:r>
            <a:r>
              <a:rPr lang="en-US" altLang="zh-CN" dirty="0"/>
              <a:t> </a:t>
            </a:r>
            <a:r>
              <a:rPr lang="en-US" altLang="zh-CN" dirty="0" err="1"/>
              <a:t>qu</a:t>
            </a:r>
            <a:r>
              <a:rPr lang="en-US" altLang="zh-CN" dirty="0"/>
              <a:t>=8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BA302A-4F62-4936-A4F5-B86D7F6D0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1869" y="3300959"/>
            <a:ext cx="5952896" cy="34584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C98C84-638C-42B1-BD7E-B714FD25F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477" y="2964419"/>
            <a:ext cx="4752975" cy="38290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9768FFA-31CF-4F6F-AE72-D50CBACD9535}"/>
              </a:ext>
            </a:extLst>
          </p:cNvPr>
          <p:cNvSpPr txBox="1"/>
          <p:nvPr/>
        </p:nvSpPr>
        <p:spPr>
          <a:xfrm>
            <a:off x="9058494" y="849919"/>
            <a:ext cx="1745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Q=8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  <a:p>
            <a:r>
              <a:rPr lang="en-US" altLang="zh-CN" dirty="0"/>
              <a:t>higher q break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70969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254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57D6C-4CF1-4A55-A759-0706983F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859503"/>
            <a:ext cx="6286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EA99BE-35AB-4D78-BDAF-D836DEE2F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925" y="3045308"/>
            <a:ext cx="4791075" cy="38290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CD0F7E-E45E-4068-9968-1FE62CE98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43516"/>
            <a:ext cx="4638675" cy="9810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CA2FC99-98D2-40F5-A28E-329D2540E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1826" y="3126270"/>
            <a:ext cx="4848225" cy="36671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1F69559-899A-4B02-990B-5A42093871CA}"/>
              </a:ext>
            </a:extLst>
          </p:cNvPr>
          <p:cNvSpPr txBox="1"/>
          <p:nvPr/>
        </p:nvSpPr>
        <p:spPr>
          <a:xfrm>
            <a:off x="8524729" y="1489730"/>
            <a:ext cx="2771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Q=8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  <a:p>
            <a:r>
              <a:rPr lang="en-US" altLang="zh-CN" dirty="0"/>
              <a:t>Q=8, </a:t>
            </a:r>
            <a:r>
              <a:rPr lang="en-US" altLang="zh-CN" dirty="0" err="1"/>
              <a:t>qu</a:t>
            </a:r>
            <a:r>
              <a:rPr lang="en-US" altLang="zh-CN" dirty="0"/>
              <a:t>=4 doesn’t work</a:t>
            </a:r>
          </a:p>
        </p:txBody>
      </p:sp>
    </p:spTree>
    <p:extLst>
      <p:ext uri="{BB962C8B-B14F-4D97-AF65-F5344CB8AC3E}">
        <p14:creationId xmlns:p14="http://schemas.microsoft.com/office/powerpoint/2010/main" val="16470867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622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 another partial observable sys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Q=4</a:t>
            </a:r>
          </a:p>
          <a:p>
            <a:r>
              <a:rPr lang="en-US" altLang="zh-CN" dirty="0"/>
              <a:t>Qu=4</a:t>
            </a:r>
          </a:p>
          <a:p>
            <a:r>
              <a:rPr lang="en-US" altLang="zh-CN" dirty="0"/>
              <a:t>100 steps</a:t>
            </a:r>
          </a:p>
          <a:p>
            <a:r>
              <a:rPr lang="en-US" altLang="zh-CN" dirty="0"/>
              <a:t>100 rollouts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F027E9-A830-4A17-982F-59B0AA845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9" y="1959458"/>
            <a:ext cx="4724400" cy="1085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17A5F3-8A30-484F-9257-8FB526FBD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624" y="756193"/>
            <a:ext cx="619125" cy="1276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74F333-98F5-4C2E-B8AD-023AB4800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486" y="3102660"/>
            <a:ext cx="47434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65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BEA66-24CC-4BB3-A329-531F57A35997}"/>
              </a:ext>
            </a:extLst>
          </p:cNvPr>
          <p:cNvSpPr txBox="1"/>
          <p:nvPr/>
        </p:nvSpPr>
        <p:spPr>
          <a:xfrm>
            <a:off x="0" y="323557"/>
            <a:ext cx="622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output fitting another partial observable sys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841F1-2A70-4CFD-BAA3-E0DCF5B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773778"/>
            <a:ext cx="4667250" cy="129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C760F4-0DB3-4138-9FF2-313DCDFA9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99" y="2089895"/>
            <a:ext cx="590550" cy="1028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E5BE1C-A7F5-4012-9271-0E3F93ACE030}"/>
              </a:ext>
            </a:extLst>
          </p:cNvPr>
          <p:cNvSpPr txBox="1"/>
          <p:nvPr/>
        </p:nvSpPr>
        <p:spPr>
          <a:xfrm>
            <a:off x="27548" y="3648736"/>
            <a:ext cx="145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Q=1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100 rollouts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17A5F3-8A30-484F-9257-8FB526FBD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624" y="756193"/>
            <a:ext cx="619125" cy="12763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4BD629-9754-4238-BA5D-A574B1C4C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4" y="2032543"/>
            <a:ext cx="4705350" cy="10191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E74346-9440-4695-813E-04271D37E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6910" y="938873"/>
            <a:ext cx="4676775" cy="541972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4EB7956-66B1-4815-B0BA-4AB168925CE4}"/>
              </a:ext>
            </a:extLst>
          </p:cNvPr>
          <p:cNvSpPr txBox="1"/>
          <p:nvPr/>
        </p:nvSpPr>
        <p:spPr>
          <a:xfrm>
            <a:off x="6652116" y="323557"/>
            <a:ext cx="9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fitcoef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A9F1922-7892-4818-BFD0-ECA386176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9224" y="3152775"/>
            <a:ext cx="48863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424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C2F779D-CE5F-40E1-B065-77C5E154E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0" y="2200275"/>
            <a:ext cx="9429750" cy="4657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28E27E-F83B-4C33-9774-680B59396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7585"/>
            <a:ext cx="4667250" cy="1295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483A59-F2B5-4C9C-AFFF-5C353B955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655" y="1333702"/>
            <a:ext cx="590550" cy="1028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44E2D9-61E4-48FA-B94A-5886FEAA1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080" y="0"/>
            <a:ext cx="619125" cy="12763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17F3D8E-CE64-43E4-A8C3-D46DBBADB6F6}"/>
              </a:ext>
            </a:extLst>
          </p:cNvPr>
          <p:cNvSpPr txBox="1"/>
          <p:nvPr/>
        </p:nvSpPr>
        <p:spPr>
          <a:xfrm>
            <a:off x="0" y="2110859"/>
            <a:ext cx="9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fitcoef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FE47F8-3F7E-4263-9507-1B317FE75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60167"/>
            <a:ext cx="1571625" cy="1295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2A4F0B8-742E-4526-99BB-C3ADB3E9D07B}"/>
              </a:ext>
            </a:extLst>
          </p:cNvPr>
          <p:cNvSpPr txBox="1"/>
          <p:nvPr/>
        </p:nvSpPr>
        <p:spPr>
          <a:xfrm>
            <a:off x="6372665" y="422031"/>
            <a:ext cx="544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=3: Zk+1=a1*Zk-2+b1*Uk+b2*Uk-1+b3*Uk-2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EB7D672-CF98-4465-BC14-A2EBEEB0B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5675" y="1041898"/>
            <a:ext cx="2069469" cy="16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9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AFFC87-A43D-4517-B868-BAA9E852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979" y="143638"/>
            <a:ext cx="2878054" cy="22403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8B6F05-1BAD-41D4-99A4-1C1101655D10}"/>
              </a:ext>
            </a:extLst>
          </p:cNvPr>
          <p:cNvSpPr txBox="1"/>
          <p:nvPr/>
        </p:nvSpPr>
        <p:spPr>
          <a:xfrm>
            <a:off x="417095" y="513347"/>
            <a:ext cx="2959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D53590-3ECC-43B0-9615-4288B0F7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9495"/>
            <a:ext cx="4030029" cy="30340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2C2457-7C8B-425F-937D-468C567BC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04" y="1543050"/>
            <a:ext cx="1590675" cy="1885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430DFB-5A54-4378-8E40-020818B43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244" y="2649495"/>
            <a:ext cx="3977756" cy="30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79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0ACCC3-780D-4000-8239-8B95DBC93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396" y="2673415"/>
            <a:ext cx="4772025" cy="36385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69086A-B8E9-457E-9110-588A51382BD3}"/>
              </a:ext>
            </a:extLst>
          </p:cNvPr>
          <p:cNvSpPr txBox="1"/>
          <p:nvPr/>
        </p:nvSpPr>
        <p:spPr>
          <a:xfrm>
            <a:off x="417095" y="513347"/>
            <a:ext cx="2959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Qu=3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303D7A-73E2-46AD-9446-9C87F79A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430" y="2673415"/>
            <a:ext cx="4695825" cy="3790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D6474D-1E39-4507-8C94-E3FFA62E9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79" y="2057011"/>
            <a:ext cx="1600200" cy="1866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64565F-E6E0-47A1-813A-8D0F780BE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384" y="296787"/>
            <a:ext cx="2979064" cy="22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641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969086A-B8E9-457E-9110-588A51382BD3}"/>
              </a:ext>
            </a:extLst>
          </p:cNvPr>
          <p:cNvSpPr txBox="1"/>
          <p:nvPr/>
        </p:nvSpPr>
        <p:spPr>
          <a:xfrm>
            <a:off x="417095" y="513347"/>
            <a:ext cx="2959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C invertible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70239B-431A-4DFF-A8FE-5BEFA0EEC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472" y="2943475"/>
            <a:ext cx="4791075" cy="37623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F2A3A10-7CD6-483D-B75E-28E39C7A9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171" y="2943475"/>
            <a:ext cx="4770845" cy="37623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71365E-129C-4AFB-9C13-0C93CACC5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4880"/>
            <a:ext cx="16383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421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0" y="0"/>
            <a:ext cx="2959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2 states 1 output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F6BC70-6792-45EB-BC30-A87EED9ECBA6}"/>
              </a:ext>
            </a:extLst>
          </p:cNvPr>
          <p:cNvSpPr txBox="1"/>
          <p:nvPr/>
        </p:nvSpPr>
        <p:spPr>
          <a:xfrm>
            <a:off x="248243" y="2425754"/>
            <a:ext cx="246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Larger </a:t>
            </a:r>
            <a:r>
              <a:rPr lang="en-US" altLang="zh-CN" dirty="0" err="1"/>
              <a:t>Qii</a:t>
            </a:r>
            <a:r>
              <a:rPr lang="en-US" altLang="zh-CN" dirty="0"/>
              <a:t> for u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64A0B7-2266-4FDB-A9D5-5EF48C3ED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2909887"/>
            <a:ext cx="100393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4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Batch=110</a:t>
            </a:r>
          </a:p>
          <a:p>
            <a:r>
              <a:rPr lang="en-US" altLang="zh-CN" dirty="0"/>
              <a:t>Averaged over 500</a:t>
            </a:r>
          </a:p>
          <a:p>
            <a:r>
              <a:rPr lang="en-US" altLang="zh-CN" dirty="0"/>
              <a:t>dt=0.001s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9256FE-E677-4482-AEB0-EC08376E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47" y="50283"/>
            <a:ext cx="8913576" cy="53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86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0" y="0"/>
            <a:ext cx="2959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2 states 1 output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F6BC70-6792-45EB-BC30-A87EED9ECBA6}"/>
              </a:ext>
            </a:extLst>
          </p:cNvPr>
          <p:cNvSpPr txBox="1"/>
          <p:nvPr/>
        </p:nvSpPr>
        <p:spPr>
          <a:xfrm>
            <a:off x="248243" y="2425754"/>
            <a:ext cx="246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Larger </a:t>
            </a:r>
            <a:r>
              <a:rPr lang="en-US" altLang="zh-CN" dirty="0" err="1"/>
              <a:t>Qii</a:t>
            </a:r>
            <a:r>
              <a:rPr lang="en-US" altLang="zh-CN" dirty="0"/>
              <a:t> for u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608E12-7EA7-4DB0-B257-E8A76212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10" y="2914844"/>
            <a:ext cx="99822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336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0" y="0"/>
            <a:ext cx="2959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</a:t>
            </a:r>
          </a:p>
          <a:p>
            <a:r>
              <a:rPr lang="en-US" altLang="zh-CN" dirty="0" err="1"/>
              <a:t>Qx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Qu=1</a:t>
            </a:r>
          </a:p>
          <a:p>
            <a:r>
              <a:rPr lang="en-US" altLang="zh-CN" dirty="0"/>
              <a:t>C not invertible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F6BC70-6792-45EB-BC30-A87EED9ECBA6}"/>
              </a:ext>
            </a:extLst>
          </p:cNvPr>
          <p:cNvSpPr txBox="1"/>
          <p:nvPr/>
        </p:nvSpPr>
        <p:spPr>
          <a:xfrm>
            <a:off x="248243" y="2425754"/>
            <a:ext cx="246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same </a:t>
            </a:r>
            <a:r>
              <a:rPr lang="en-US" altLang="zh-CN" dirty="0" err="1"/>
              <a:t>Qii</a:t>
            </a:r>
            <a:r>
              <a:rPr lang="en-US" altLang="zh-CN" dirty="0"/>
              <a:t> for u and z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4A32CB-E6E9-407D-B91F-7E493129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881506"/>
            <a:ext cx="100488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051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660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=1| Qu=1 |C not invertible 1 output 2 </a:t>
            </a:r>
            <a:r>
              <a:rPr lang="en-US" altLang="zh-CN" dirty="0" err="1"/>
              <a:t>states,C</a:t>
            </a:r>
            <a:r>
              <a:rPr lang="en-US" altLang="zh-CN" dirty="0"/>
              <a:t>=[1 0.2]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14E7AB-465C-46DE-B239-CD4F62B8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9332"/>
            <a:ext cx="12192000" cy="29827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BA1EE2F-3619-4D82-889F-BBF03D7ADDBE}"/>
              </a:ext>
            </a:extLst>
          </p:cNvPr>
          <p:cNvSpPr txBox="1"/>
          <p:nvPr/>
        </p:nvSpPr>
        <p:spPr>
          <a:xfrm>
            <a:off x="-71536" y="3352084"/>
            <a:ext cx="660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=2| Qu=1 |C not invertible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2C1D8C-14D6-49BE-ABF9-C181D1DEE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686808"/>
            <a:ext cx="12192000" cy="317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902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660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=3| Qu=1 |C not invertible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A1EE2F-3619-4D82-889F-BBF03D7ADDBE}"/>
              </a:ext>
            </a:extLst>
          </p:cNvPr>
          <p:cNvSpPr txBox="1"/>
          <p:nvPr/>
        </p:nvSpPr>
        <p:spPr>
          <a:xfrm>
            <a:off x="-71536" y="3352084"/>
            <a:ext cx="660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=2| Qu=2 |C not invertible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317F93-20C3-4672-850D-E31C19F7F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12192000" cy="29161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DBE38C-1557-4537-9463-2A102036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49683"/>
            <a:ext cx="12192000" cy="300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071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660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=1| Qu=1 |C invertible 2 outputs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A1EE2F-3619-4D82-889F-BBF03D7ADDBE}"/>
              </a:ext>
            </a:extLst>
          </p:cNvPr>
          <p:cNvSpPr txBox="1"/>
          <p:nvPr/>
        </p:nvSpPr>
        <p:spPr>
          <a:xfrm>
            <a:off x="-71536" y="3352084"/>
            <a:ext cx="660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=2| Qu=1 |C invertible</a:t>
            </a:r>
          </a:p>
          <a:p>
            <a:r>
              <a:rPr lang="en-US" altLang="zh-CN" dirty="0"/>
              <a:t>Least square is singular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EA9EE2-5722-4270-B245-F420EAB16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675"/>
            <a:ext cx="12192000" cy="29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706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992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=1| Qu=1 |C not invertible 1 output 3 states; </a:t>
            </a:r>
            <a:r>
              <a:rPr lang="en-US" altLang="zh-CN" dirty="0" err="1"/>
              <a:t>qu</a:t>
            </a:r>
            <a:r>
              <a:rPr lang="en-US" altLang="zh-CN" dirty="0"/>
              <a:t>=2:better prediction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A1EE2F-3619-4D82-889F-BBF03D7ADDBE}"/>
              </a:ext>
            </a:extLst>
          </p:cNvPr>
          <p:cNvSpPr txBox="1"/>
          <p:nvPr/>
        </p:nvSpPr>
        <p:spPr>
          <a:xfrm>
            <a:off x="-71536" y="3352084"/>
            <a:ext cx="977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=2| Qu=1 |C not invertible; </a:t>
            </a:r>
            <a:r>
              <a:rPr lang="en-US" altLang="zh-CN" dirty="0" err="1"/>
              <a:t>qu</a:t>
            </a:r>
            <a:r>
              <a:rPr lang="en-US" altLang="zh-CN" dirty="0"/>
              <a:t>=2: better prediction; [C;CA;CAA] full c rank; q&gt;2,lqr fails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D9E081-8F7B-4004-98F9-3BE2B533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4603"/>
            <a:ext cx="12192000" cy="28833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1248AC-05FF-41D4-8759-A4185BC4E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144"/>
            <a:ext cx="12192000" cy="2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748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992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LTV| </a:t>
            </a:r>
            <a:r>
              <a:rPr lang="en-US" altLang="zh-CN" dirty="0" err="1"/>
              <a:t>Qx</a:t>
            </a:r>
            <a:r>
              <a:rPr lang="en-US" altLang="zh-CN" dirty="0"/>
              <a:t>=1| Qu=1 |C invertible 3 outputs 3 states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6DB794-B30E-4121-8B87-0C4DF248C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9332"/>
            <a:ext cx="12192000" cy="295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008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Q=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18DC30-CA3B-4FE1-AB29-64726E435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2275238"/>
            <a:ext cx="10067925" cy="3695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A50576-3995-4E9A-9CDE-B7C1F0F0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179" y="308565"/>
            <a:ext cx="16668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291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Q=1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ED7291-77D2-43B0-A53E-2C247850F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24" y="2213560"/>
            <a:ext cx="10096500" cy="3762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4209CA-4377-43ED-BEB8-CC1D0490D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217" y="33689"/>
            <a:ext cx="18573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177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Q=2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Least square singular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3FD7B4-2E61-4EE5-A26B-3B33AE0FC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17" y="0"/>
            <a:ext cx="8052124" cy="29794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33B370-ECD4-4224-AD27-3DC19AF0E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17" y="3236002"/>
            <a:ext cx="8072009" cy="31088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0C5FCFD-2367-4080-945E-533B1B7AC737}"/>
              </a:ext>
            </a:extLst>
          </p:cNvPr>
          <p:cNvSpPr txBox="1"/>
          <p:nvPr/>
        </p:nvSpPr>
        <p:spPr>
          <a:xfrm>
            <a:off x="96253" y="3977100"/>
            <a:ext cx="2534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Q=2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=2</a:t>
            </a:r>
          </a:p>
          <a:p>
            <a:r>
              <a:rPr lang="en-US" altLang="zh-CN" dirty="0"/>
              <a:t>Least square singular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3787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Batch=110</a:t>
            </a:r>
          </a:p>
          <a:p>
            <a:r>
              <a:rPr lang="en-US" altLang="zh-CN" dirty="0"/>
              <a:t>Averaged over 500</a:t>
            </a:r>
          </a:p>
          <a:p>
            <a:r>
              <a:rPr lang="en-US" altLang="zh-CN" dirty="0"/>
              <a:t>dt=0.001s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Y(9:10)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52A179-09ED-47CE-8940-3C4558252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839" y="335518"/>
            <a:ext cx="8879896" cy="54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1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Q=1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295ABB-907A-4F34-AACE-F402C646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97" y="2242652"/>
            <a:ext cx="10182225" cy="3790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5AEABB-80BB-4E63-A4F9-CD9C37478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854" y="124435"/>
            <a:ext cx="1647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118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Q=1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1F5B76-7B5A-4D78-B4FE-72BD1A96D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4" y="2700823"/>
            <a:ext cx="9772650" cy="3695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7A36FA-5C83-43F9-BB84-A288476C7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274" y="315420"/>
            <a:ext cx="16287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428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Q=2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B99BB5-A7ED-4AAB-8E55-46951AE9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788978"/>
            <a:ext cx="10020300" cy="37433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8B6F6D-3F20-498B-AE37-F80484A0B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588" y="512503"/>
            <a:ext cx="18192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344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Q=2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=2 helps prediction but </a:t>
            </a:r>
            <a:r>
              <a:rPr lang="en-US" altLang="zh-CN" dirty="0" err="1"/>
              <a:t>lqr</a:t>
            </a:r>
            <a:r>
              <a:rPr lang="en-US" altLang="zh-CN" dirty="0"/>
              <a:t> fails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61D280-5693-4515-9FAC-FB6C1D135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27" y="2521210"/>
            <a:ext cx="101155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831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Q=3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E2FDB3-520D-4E22-813C-36F32060E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241" y="2804361"/>
            <a:ext cx="10010775" cy="3829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3EB399-A62F-406A-BD6E-D5ABD91E5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94" y="534263"/>
            <a:ext cx="16859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785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Pendulum</a:t>
            </a:r>
          </a:p>
          <a:p>
            <a:r>
              <a:rPr lang="en-US" altLang="zh-CN" dirty="0"/>
              <a:t>200 steps</a:t>
            </a:r>
          </a:p>
          <a:p>
            <a:r>
              <a:rPr lang="en-US" altLang="zh-CN" dirty="0"/>
              <a:t>C not invertible</a:t>
            </a:r>
          </a:p>
          <a:p>
            <a:r>
              <a:rPr lang="en-US" altLang="zh-CN" dirty="0"/>
              <a:t>Q=3</a:t>
            </a:r>
          </a:p>
          <a:p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8D456E-BB11-4233-B850-5AAC2A0A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05" y="2382805"/>
            <a:ext cx="9791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163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721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Q=1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Similar results for Q=1,qu=2</a:t>
            </a:r>
          </a:p>
          <a:p>
            <a:r>
              <a:rPr lang="en-US" altLang="zh-CN" dirty="0" err="1"/>
              <a:t>Lqr</a:t>
            </a:r>
            <a:r>
              <a:rPr lang="en-US" altLang="zh-CN" dirty="0"/>
              <a:t> failed when q=1, </a:t>
            </a:r>
            <a:r>
              <a:rPr lang="en-US" altLang="zh-CN" dirty="0" err="1"/>
              <a:t>qu</a:t>
            </a:r>
            <a:r>
              <a:rPr lang="en-US" altLang="zh-CN" dirty="0"/>
              <a:t>=3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4642E2-E8AD-46F1-9159-DB9F28F3590B}"/>
              </a:ext>
            </a:extLst>
          </p:cNvPr>
          <p:cNvSpPr txBox="1"/>
          <p:nvPr/>
        </p:nvSpPr>
        <p:spPr>
          <a:xfrm>
            <a:off x="0" y="3568058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invertible</a:t>
            </a:r>
          </a:p>
          <a:p>
            <a:r>
              <a:rPr lang="en-US" altLang="zh-CN" dirty="0"/>
              <a:t>Q&gt;1, singular matrix in least square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1BE660-60DE-4AD7-8FDB-9FF1503ED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782" y="65314"/>
            <a:ext cx="7513864" cy="28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410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96253" y="224589"/>
            <a:ext cx="2721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1 by 4</a:t>
            </a:r>
          </a:p>
          <a:p>
            <a:r>
              <a:rPr lang="en-US" altLang="zh-CN" dirty="0"/>
              <a:t>Q=1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Similar results for Q=1,qu=2,qu=3</a:t>
            </a:r>
          </a:p>
          <a:p>
            <a:r>
              <a:rPr lang="en-US" altLang="zh-CN" dirty="0" err="1"/>
              <a:t>Lqr</a:t>
            </a:r>
            <a:r>
              <a:rPr lang="en-US" altLang="zh-CN" dirty="0"/>
              <a:t> failed when q=1, </a:t>
            </a:r>
            <a:r>
              <a:rPr lang="en-US" altLang="zh-CN" dirty="0" err="1"/>
              <a:t>qu</a:t>
            </a:r>
            <a:r>
              <a:rPr lang="en-US" altLang="zh-CN" dirty="0"/>
              <a:t>=4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4642E2-E8AD-46F1-9159-DB9F28F3590B}"/>
              </a:ext>
            </a:extLst>
          </p:cNvPr>
          <p:cNvSpPr txBox="1"/>
          <p:nvPr/>
        </p:nvSpPr>
        <p:spPr>
          <a:xfrm>
            <a:off x="0" y="2905584"/>
            <a:ext cx="25346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1 by 4</a:t>
            </a:r>
          </a:p>
          <a:p>
            <a:r>
              <a:rPr lang="en-US" altLang="zh-CN" dirty="0"/>
              <a:t>Q=2,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Similar results for Q=2,qu=2</a:t>
            </a:r>
          </a:p>
          <a:p>
            <a:r>
              <a:rPr lang="en-US" altLang="zh-CN" dirty="0"/>
              <a:t>Further increase </a:t>
            </a:r>
            <a:r>
              <a:rPr lang="en-US" altLang="zh-CN" dirty="0" err="1"/>
              <a:t>qu</a:t>
            </a:r>
            <a:r>
              <a:rPr lang="en-US" altLang="zh-CN" dirty="0"/>
              <a:t>, </a:t>
            </a:r>
            <a:r>
              <a:rPr lang="en-US" altLang="zh-CN" dirty="0" err="1"/>
              <a:t>lqr</a:t>
            </a:r>
            <a:r>
              <a:rPr lang="en-US" altLang="zh-CN" dirty="0"/>
              <a:t> becomes worse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B0CFEB-47BA-4812-97C1-ABBFB9471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5" y="98196"/>
            <a:ext cx="6022807" cy="22841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F88444-C1F8-497A-A41A-D52D6220C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918" y="302038"/>
            <a:ext cx="1619250" cy="1876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3FCBE8-6242-4D81-BC40-0B760EC54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444" y="2905584"/>
            <a:ext cx="6022807" cy="23291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8B5A24-146F-493B-8844-4F0C47C0C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089" y="2905584"/>
            <a:ext cx="16287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4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9A354B-142A-43C0-99CB-4DDEAD2F5412}"/>
              </a:ext>
            </a:extLst>
          </p:cNvPr>
          <p:cNvSpPr txBox="1"/>
          <p:nvPr/>
        </p:nvSpPr>
        <p:spPr>
          <a:xfrm>
            <a:off x="0" y="224589"/>
            <a:ext cx="2721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1 by 4</a:t>
            </a:r>
          </a:p>
          <a:p>
            <a:r>
              <a:rPr lang="en-US" altLang="zh-CN" dirty="0"/>
              <a:t>Q=3 </a:t>
            </a:r>
            <a:r>
              <a:rPr lang="en-US" altLang="zh-CN" dirty="0" err="1"/>
              <a:t>qu</a:t>
            </a:r>
            <a:r>
              <a:rPr lang="en-US" altLang="zh-CN" dirty="0"/>
              <a:t>=1</a:t>
            </a:r>
          </a:p>
          <a:p>
            <a:r>
              <a:rPr lang="en-US" altLang="zh-CN" dirty="0" err="1"/>
              <a:t>Lqr</a:t>
            </a:r>
            <a:r>
              <a:rPr lang="en-US" altLang="zh-CN" dirty="0"/>
              <a:t> failed when </a:t>
            </a:r>
            <a:r>
              <a:rPr lang="en-US" altLang="zh-CN" dirty="0" err="1"/>
              <a:t>qu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4642E2-E8AD-46F1-9159-DB9F28F3590B}"/>
              </a:ext>
            </a:extLst>
          </p:cNvPr>
          <p:cNvSpPr txBox="1"/>
          <p:nvPr/>
        </p:nvSpPr>
        <p:spPr>
          <a:xfrm>
            <a:off x="0" y="2905584"/>
            <a:ext cx="2534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cartpole</a:t>
            </a:r>
          </a:p>
          <a:p>
            <a:r>
              <a:rPr lang="en-US" altLang="zh-CN" dirty="0"/>
              <a:t>300 steps</a:t>
            </a:r>
          </a:p>
          <a:p>
            <a:r>
              <a:rPr lang="en-US" altLang="zh-CN" dirty="0"/>
              <a:t>C 1 by 4</a:t>
            </a:r>
          </a:p>
          <a:p>
            <a:r>
              <a:rPr lang="en-US" altLang="zh-CN" dirty="0"/>
              <a:t>Q&gt;3 </a:t>
            </a:r>
            <a:r>
              <a:rPr lang="en-US" altLang="zh-CN" dirty="0" err="1"/>
              <a:t>lqr</a:t>
            </a:r>
            <a:r>
              <a:rPr lang="en-US" altLang="zh-CN" dirty="0"/>
              <a:t> fails,</a:t>
            </a:r>
          </a:p>
          <a:p>
            <a:r>
              <a:rPr lang="en-US" altLang="zh-CN" dirty="0"/>
              <a:t>No singular warning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002CFC-AF35-4AEC-A85F-D4DCD7D89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287" y="86087"/>
            <a:ext cx="5993443" cy="2308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3CCF80-896F-480A-8F8A-20AEAAF31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782" y="224589"/>
            <a:ext cx="16097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531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944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 |C invertible 2 output 2 </a:t>
            </a:r>
            <a:r>
              <a:rPr lang="en-US" altLang="zh-CN" dirty="0" err="1"/>
              <a:t>states,C</a:t>
            </a:r>
            <a:r>
              <a:rPr lang="en-US" altLang="zh-CN" dirty="0"/>
              <a:t>=I vs C not identity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67D4DE-FADA-43EF-8407-3C59D4A8B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94603"/>
            <a:ext cx="5865007" cy="22122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045F92D-3130-4A3B-86F9-0D9563876901}"/>
              </a:ext>
            </a:extLst>
          </p:cNvPr>
          <p:cNvSpPr txBox="1"/>
          <p:nvPr/>
        </p:nvSpPr>
        <p:spPr>
          <a:xfrm>
            <a:off x="-2" y="2986526"/>
            <a:ext cx="944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Qu=2vs4 |C invertible 2 output 2 </a:t>
            </a:r>
            <a:r>
              <a:rPr lang="en-US" altLang="zh-CN" dirty="0" err="1"/>
              <a:t>states,C</a:t>
            </a:r>
            <a:r>
              <a:rPr lang="en-US" altLang="zh-CN" dirty="0"/>
              <a:t>=I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36FF80-AA61-4FA4-944A-90B7ACAFD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422" y="394603"/>
            <a:ext cx="5865008" cy="22579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1A6A28-2FE7-41ED-854F-3BF99FBF1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689782"/>
            <a:ext cx="5866407" cy="22049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549316-FF00-4C15-964C-7F2F47828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422" y="3689782"/>
            <a:ext cx="5964578" cy="22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9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15E46E-4FA0-4D75-AD16-E11F965450F7}"/>
              </a:ext>
            </a:extLst>
          </p:cNvPr>
          <p:cNvSpPr/>
          <p:nvPr/>
        </p:nvSpPr>
        <p:spPr>
          <a:xfrm>
            <a:off x="303353" y="695897"/>
            <a:ext cx="27593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Swimmer3</a:t>
            </a:r>
          </a:p>
          <a:p>
            <a:r>
              <a:rPr lang="en-US" altLang="zh-CN" dirty="0"/>
              <a:t>Batch=1500</a:t>
            </a:r>
          </a:p>
          <a:p>
            <a:r>
              <a:rPr lang="en-US" altLang="zh-CN" dirty="0"/>
              <a:t>Averaged over 1</a:t>
            </a:r>
          </a:p>
          <a:p>
            <a:r>
              <a:rPr lang="en-US" altLang="zh-CN" dirty="0"/>
              <a:t>dt=0.005s</a:t>
            </a:r>
          </a:p>
          <a:p>
            <a:r>
              <a:rPr lang="en-US" altLang="zh-CN" dirty="0"/>
              <a:t>Noise=10%</a:t>
            </a:r>
          </a:p>
          <a:p>
            <a:r>
              <a:rPr lang="en-US" altLang="zh-CN" dirty="0" err="1"/>
              <a:t>Closedloop</a:t>
            </a:r>
            <a:endParaRPr lang="en-US" altLang="zh-CN" dirty="0"/>
          </a:p>
          <a:p>
            <a:r>
              <a:rPr lang="en-US" altLang="zh-CN" dirty="0"/>
              <a:t>Y(1:2)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9667CB-2450-4736-8962-B08AB8BEA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93" y="365760"/>
            <a:ext cx="9313643" cy="55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373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72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Qu=1vs2 |C invertible 2 output 2 </a:t>
            </a:r>
            <a:r>
              <a:rPr lang="en-US" altLang="zh-CN" dirty="0" err="1"/>
              <a:t>states,C</a:t>
            </a:r>
            <a:r>
              <a:rPr lang="en-US" altLang="zh-CN" dirty="0"/>
              <a:t>=</a:t>
            </a:r>
            <a:r>
              <a:rPr lang="en-US" altLang="zh-CN" dirty="0" err="1"/>
              <a:t>I,qx</a:t>
            </a:r>
            <a:r>
              <a:rPr lang="en-US" altLang="zh-CN" dirty="0"/>
              <a:t> and </a:t>
            </a:r>
            <a:r>
              <a:rPr lang="en-US" altLang="zh-CN" dirty="0" err="1"/>
              <a:t>qu</a:t>
            </a:r>
            <a:r>
              <a:rPr lang="en-US" altLang="zh-CN" dirty="0"/>
              <a:t> &gt;2, </a:t>
            </a:r>
            <a:r>
              <a:rPr lang="en-US" altLang="zh-CN" dirty="0" err="1"/>
              <a:t>lqr</a:t>
            </a:r>
            <a:r>
              <a:rPr lang="en-US" altLang="zh-CN" dirty="0"/>
              <a:t> also </a:t>
            </a:r>
            <a:r>
              <a:rPr lang="en-US" altLang="zh-CN" dirty="0" err="1"/>
              <a:t>bad,LS</a:t>
            </a:r>
            <a:r>
              <a:rPr lang="en-US" altLang="zh-CN" dirty="0"/>
              <a:t> singular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FAF70B-ADED-4600-9E7B-374DEE65B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95" y="394602"/>
            <a:ext cx="5983705" cy="22834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89BD52-802F-47C1-B61F-7CE976D9A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407363"/>
            <a:ext cx="5866407" cy="22452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C563A3-638B-4BBF-A0C9-3C9965938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135" y="3429000"/>
            <a:ext cx="4413829" cy="3429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0" y="2907029"/>
            <a:ext cx="118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 |C invertible 2 output 2 </a:t>
            </a:r>
            <a:r>
              <a:rPr lang="en-US" altLang="zh-CN" dirty="0" err="1"/>
              <a:t>states,C</a:t>
            </a:r>
            <a:r>
              <a:rPr lang="en-US" altLang="zh-CN" dirty="0"/>
              <a:t>=</a:t>
            </a:r>
            <a:r>
              <a:rPr lang="en-US" altLang="zh-CN" dirty="0" err="1"/>
              <a:t>I,Qii</a:t>
            </a:r>
            <a:r>
              <a:rPr lang="en-US" altLang="zh-CN" dirty="0"/>
              <a:t> for </a:t>
            </a:r>
            <a:r>
              <a:rPr lang="en-US" altLang="zh-CN" dirty="0" err="1"/>
              <a:t>Zk</a:t>
            </a:r>
            <a:r>
              <a:rPr lang="en-US" altLang="zh-CN" dirty="0"/>
              <a:t> only vs </a:t>
            </a:r>
            <a:r>
              <a:rPr lang="en-US" altLang="zh-CN" dirty="0" err="1"/>
              <a:t>Qii</a:t>
            </a:r>
            <a:r>
              <a:rPr lang="en-US" altLang="zh-CN" dirty="0"/>
              <a:t> for all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0F2008D-4B14-4D54-9ABD-C1B83D1BA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435974"/>
            <a:ext cx="4371137" cy="342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823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Qu=1vs2 |C =[1,0.6] [C;CA] full col rank |1 output 2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Qu=1vs2 | C =[1,0.6] [C;CA] full col rank | 1 output 2 states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91AF5C-0C93-49A3-9239-F5639774C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41684"/>
            <a:ext cx="5843334" cy="22378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D3EC70-1B6E-44DA-A18E-6B853B438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075" y="641684"/>
            <a:ext cx="6134925" cy="23050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9B9A6B-24E5-490F-9AB1-F94FBCBD5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4014137"/>
            <a:ext cx="6052789" cy="23144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3C890B-56F3-43FF-9E99-99E337DB1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215" y="4004248"/>
            <a:ext cx="6052789" cy="225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271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Qu=4 |C =[1,0.6] [C;CA] full col rank |1 output 2 states, increase </a:t>
            </a:r>
            <a:r>
              <a:rPr lang="en-US" altLang="zh-CN" dirty="0" err="1"/>
              <a:t>qu</a:t>
            </a:r>
            <a:r>
              <a:rPr lang="en-US" altLang="zh-CN" dirty="0"/>
              <a:t>, prediction ok but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=3| Qu=1vs2 | C =[1,0.6] [C;CA] full col rank | 1 output 2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</a:t>
            </a:r>
            <a:r>
              <a:rPr lang="en-US" altLang="zh-CN" dirty="0"/>
              <a:t>,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7941CB-1A5E-482F-A0EA-73FD15495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779" y="397919"/>
            <a:ext cx="7287075" cy="28251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944465-36BE-494A-94C1-1C1C2AEE9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716"/>
            <a:ext cx="2629449" cy="20122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3DDE23-2C9B-428B-B110-9F617539F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041" y="4254171"/>
            <a:ext cx="2802948" cy="21561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E4D2CF-DD73-4425-B085-65B7B5FDC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989" y="4254171"/>
            <a:ext cx="2658534" cy="21215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666A1B-902C-472A-AE8E-DD232711D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449" y="4104439"/>
            <a:ext cx="2619202" cy="195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052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Qu=1vs2 |C =[1,0] [C;CA] full col rank |1 output 2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Qu=1vs2 | C =[1,0] [C;CA] full col rank | 1 output 2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qu,prediction</a:t>
            </a:r>
            <a:r>
              <a:rPr lang="en-US" altLang="zh-CN" dirty="0"/>
              <a:t> ok but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7B94D1-96AC-40B2-B6B0-E61B5CF5A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630" y="4235668"/>
            <a:ext cx="5855370" cy="22507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23F05B-5A14-4F37-A20C-A3007AF9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235668"/>
            <a:ext cx="3009777" cy="24420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57D0C3-B93A-4E59-9E9C-D05A6B88C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65585"/>
            <a:ext cx="6068397" cy="23658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9B79A3-1650-4B26-A744-39187208D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630" y="465586"/>
            <a:ext cx="5855370" cy="22811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AACF664-231B-4205-A915-DA76E6020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776" y="4230653"/>
            <a:ext cx="3009777" cy="244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415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Qu=4 |C =[1,0] [C;CA] full col rank |1 output 2 states, increase </a:t>
            </a:r>
            <a:r>
              <a:rPr lang="en-US" altLang="zh-CN" dirty="0" err="1"/>
              <a:t>qu</a:t>
            </a:r>
            <a:r>
              <a:rPr lang="en-US" altLang="zh-CN" dirty="0"/>
              <a:t>, prediction ok but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=3| Qu=1vs2 | C =[1,0] [C;CA] full col rank | 1 output 2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</a:t>
            </a:r>
            <a:r>
              <a:rPr lang="en-US" altLang="zh-CN" dirty="0"/>
              <a:t>, prediction good but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02E70D-43F6-4872-86FE-B9F783535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3" y="646331"/>
            <a:ext cx="7143568" cy="27826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69CA07-A3BB-43B4-BDBA-1009BA7F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5699"/>
            <a:ext cx="5868955" cy="22661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A4F1FF-F6E5-44FC-8516-55A703853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913" y="4015699"/>
            <a:ext cx="6113087" cy="236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21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Qu=1vs2 |C =[0,1] [C;CA] full col rank |1 output 2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Qu=1vs2 | C =[0,1] [C;CA] full col rank | 1 output 2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qu,prediction</a:t>
            </a:r>
            <a:r>
              <a:rPr lang="en-US" altLang="zh-CN" dirty="0"/>
              <a:t> ok but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CF9307-2A93-45CD-B045-91EE29688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77" y="523127"/>
            <a:ext cx="6036930" cy="22507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8DF7E5-1254-4E19-A20C-DB9DFF969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597" y="529669"/>
            <a:ext cx="5990403" cy="22507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75A861-58CC-485F-A589-06242D248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1263"/>
            <a:ext cx="5848392" cy="22480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53630B-454E-4131-805D-06F547F86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37956"/>
            <a:ext cx="6096000" cy="230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884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Qu=4 |C =[0,1] [C;CA] full col rank |1 output 2 states, increase </a:t>
            </a:r>
            <a:r>
              <a:rPr lang="en-US" altLang="zh-CN" dirty="0" err="1"/>
              <a:t>qu</a:t>
            </a:r>
            <a:r>
              <a:rPr lang="en-US" altLang="zh-CN" dirty="0"/>
              <a:t>, prediction ok but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pendulum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=3| Qu=1,2 similar | C =[0,1] [C;CA] full col rank | 1 output 2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</a:t>
            </a:r>
            <a:r>
              <a:rPr lang="en-US" altLang="zh-CN" dirty="0"/>
              <a:t>, prediction good but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BA79A2-DD2E-413B-861F-8F61BCF9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5" y="4277381"/>
            <a:ext cx="5838825" cy="22248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2D21C4-D87E-48B4-B2EA-27B06E8B3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92" y="461462"/>
            <a:ext cx="7642326" cy="296753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4BC0767-5CAB-42D4-9E01-9149F069A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155930"/>
            <a:ext cx="5738813" cy="22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035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Qu=1vs2 |C=I|4 output 4 states, </a:t>
            </a:r>
            <a:r>
              <a:rPr lang="en-US" altLang="zh-CN" dirty="0" err="1"/>
              <a:t>qu</a:t>
            </a:r>
            <a:r>
              <a:rPr lang="en-US" altLang="zh-CN" dirty="0"/>
              <a:t>&gt;2, </a:t>
            </a:r>
            <a:r>
              <a:rPr lang="en-US" altLang="zh-CN" dirty="0" err="1"/>
              <a:t>lqr</a:t>
            </a:r>
            <a:r>
              <a:rPr lang="en-US" altLang="zh-CN" dirty="0"/>
              <a:t> becomes bad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Qu=4 | C =I| 4 output 4 </a:t>
            </a:r>
            <a:r>
              <a:rPr lang="en-US" altLang="zh-CN" dirty="0" err="1"/>
              <a:t>states|increase</a:t>
            </a:r>
            <a:r>
              <a:rPr lang="en-US" altLang="zh-CN" dirty="0"/>
              <a:t> </a:t>
            </a:r>
            <a:r>
              <a:rPr lang="en-US" altLang="zh-CN" dirty="0" err="1"/>
              <a:t>qu,prediction</a:t>
            </a:r>
            <a:r>
              <a:rPr lang="en-US" altLang="zh-CN" dirty="0"/>
              <a:t> ok but </a:t>
            </a:r>
            <a:r>
              <a:rPr lang="en-US" altLang="zh-CN" dirty="0" err="1"/>
              <a:t>lqr</a:t>
            </a:r>
            <a:r>
              <a:rPr lang="en-US" altLang="zh-CN" dirty="0"/>
              <a:t> fail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F8369F-509E-4789-9B16-F1A3818F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870"/>
            <a:ext cx="5795712" cy="21325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C22910-E6BC-4D23-86F6-AA79EB26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96" y="506158"/>
            <a:ext cx="5698456" cy="21663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B64B7C-D0A5-4738-B37F-9830DD859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34" y="4103102"/>
            <a:ext cx="5795712" cy="221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179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72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=2|qu=1,2,3,6|C invertible 4 output 4 </a:t>
            </a:r>
            <a:r>
              <a:rPr lang="en-US" altLang="zh-CN" dirty="0" err="1"/>
              <a:t>states,C</a:t>
            </a:r>
            <a:r>
              <a:rPr lang="en-US" altLang="zh-CN" dirty="0"/>
              <a:t>=</a:t>
            </a:r>
            <a:r>
              <a:rPr lang="en-US" altLang="zh-CN" dirty="0" err="1"/>
              <a:t>I,qx</a:t>
            </a:r>
            <a:r>
              <a:rPr lang="en-US" altLang="zh-CN" dirty="0"/>
              <a:t> and </a:t>
            </a:r>
            <a:r>
              <a:rPr lang="en-US" altLang="zh-CN" dirty="0" err="1"/>
              <a:t>qu</a:t>
            </a:r>
            <a:r>
              <a:rPr lang="en-US" altLang="zh-CN" dirty="0"/>
              <a:t> &gt;2, </a:t>
            </a:r>
            <a:r>
              <a:rPr lang="en-US" altLang="zh-CN" dirty="0" err="1"/>
              <a:t>lqr</a:t>
            </a:r>
            <a:r>
              <a:rPr lang="en-US" altLang="zh-CN" dirty="0"/>
              <a:t> also </a:t>
            </a:r>
            <a:r>
              <a:rPr lang="en-US" altLang="zh-CN" dirty="0" err="1"/>
              <a:t>bad,LS</a:t>
            </a:r>
            <a:r>
              <a:rPr lang="en-US" altLang="zh-CN" dirty="0"/>
              <a:t> singular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A26E45-EC4E-44E9-9875-35B6ABD0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79" y="528945"/>
            <a:ext cx="5777400" cy="22306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37BCCF4-D82B-490D-9140-3A21C832E511}"/>
              </a:ext>
            </a:extLst>
          </p:cNvPr>
          <p:cNvSpPr txBox="1"/>
          <p:nvPr/>
        </p:nvSpPr>
        <p:spPr>
          <a:xfrm>
            <a:off x="0" y="3598583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C invertible not I |4 output 4 states, similar results| </a:t>
            </a:r>
            <a:r>
              <a:rPr lang="en-US" altLang="zh-CN" dirty="0" err="1"/>
              <a:t>Qii</a:t>
            </a:r>
            <a:r>
              <a:rPr lang="en-US" altLang="zh-CN" dirty="0"/>
              <a:t> for </a:t>
            </a:r>
            <a:r>
              <a:rPr lang="en-US" altLang="zh-CN" dirty="0" err="1"/>
              <a:t>Zk</a:t>
            </a:r>
            <a:r>
              <a:rPr lang="en-US" altLang="zh-CN" dirty="0"/>
              <a:t> better than </a:t>
            </a:r>
            <a:r>
              <a:rPr lang="en-US" altLang="zh-CN" dirty="0" err="1"/>
              <a:t>Qii</a:t>
            </a:r>
            <a:r>
              <a:rPr lang="en-US" altLang="zh-CN" dirty="0"/>
              <a:t> for all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98251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B8A2E-F88C-403E-8E7A-C86CC16C5F9E}"/>
              </a:ext>
            </a:extLst>
          </p:cNvPr>
          <p:cNvSpPr txBox="1"/>
          <p:nvPr/>
        </p:nvSpPr>
        <p:spPr>
          <a:xfrm>
            <a:off x="-1" y="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=1| Qu=1,2 |C only observe 2 pos|[C;CA] full col rank |2 output 4 states, </a:t>
            </a:r>
            <a:r>
              <a:rPr lang="en-US" altLang="zh-CN" dirty="0" err="1"/>
              <a:t>qu</a:t>
            </a:r>
            <a:r>
              <a:rPr lang="en-US" altLang="zh-CN" dirty="0"/>
              <a:t>&gt;2, similar, no warning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0B99F9-619D-4F7F-B55C-4B76D34C69FC}"/>
              </a:ext>
            </a:extLst>
          </p:cNvPr>
          <p:cNvSpPr txBox="1"/>
          <p:nvPr/>
        </p:nvSpPr>
        <p:spPr>
          <a:xfrm>
            <a:off x="-1" y="3429000"/>
            <a:ext cx="118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LTI cartpole downright position| </a:t>
            </a:r>
            <a:r>
              <a:rPr lang="en-US" altLang="zh-CN" dirty="0" err="1"/>
              <a:t>Qx</a:t>
            </a:r>
            <a:r>
              <a:rPr lang="en-US" altLang="zh-CN" dirty="0"/>
              <a:t>=2| Qu=1,2 | C only observe 2 pos|[C;CA] full col rank | 2 output 4 states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8ED3050-F3BA-405C-AB81-0B804E76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9" y="686785"/>
            <a:ext cx="6500061" cy="24533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0CAF74-C73F-4DFD-87E1-129B518A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9" y="3863041"/>
            <a:ext cx="6691814" cy="262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59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12945</TotalTime>
  <Words>3520</Words>
  <Application>Microsoft Office PowerPoint</Application>
  <PresentationFormat>宽屏</PresentationFormat>
  <Paragraphs>714</Paragraphs>
  <Slides>141</Slides>
  <Notes>1</Notes>
  <HiddenSlides>0</HiddenSlides>
  <MMClips>4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141</vt:i4>
      </vt:variant>
    </vt:vector>
  </HeadingPairs>
  <TitlesOfParts>
    <vt:vector size="146" baseType="lpstr">
      <vt:lpstr>等线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冉 王</dc:creator>
  <cp:lastModifiedBy>Ran Wang</cp:lastModifiedBy>
  <cp:revision>194</cp:revision>
  <dcterms:created xsi:type="dcterms:W3CDTF">2020-01-17T18:33:18Z</dcterms:created>
  <dcterms:modified xsi:type="dcterms:W3CDTF">2020-10-31T06:10:14Z</dcterms:modified>
</cp:coreProperties>
</file>